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98" r:id="rId3"/>
    <p:sldId id="470" r:id="rId4"/>
    <p:sldId id="299" r:id="rId5"/>
    <p:sldId id="471" r:id="rId6"/>
    <p:sldId id="329" r:id="rId7"/>
    <p:sldId id="262" r:id="rId8"/>
    <p:sldId id="261" r:id="rId9"/>
    <p:sldId id="285" r:id="rId10"/>
    <p:sldId id="264" r:id="rId11"/>
    <p:sldId id="304" r:id="rId12"/>
    <p:sldId id="330" r:id="rId13"/>
    <p:sldId id="259" r:id="rId14"/>
    <p:sldId id="293" r:id="rId15"/>
    <p:sldId id="277" r:id="rId16"/>
    <p:sldId id="317" r:id="rId17"/>
    <p:sldId id="269" r:id="rId18"/>
    <p:sldId id="443" r:id="rId19"/>
    <p:sldId id="472" r:id="rId20"/>
    <p:sldId id="444" r:id="rId21"/>
    <p:sldId id="445" r:id="rId22"/>
    <p:sldId id="446" r:id="rId23"/>
    <p:sldId id="447" r:id="rId24"/>
    <p:sldId id="448" r:id="rId25"/>
    <p:sldId id="449" r:id="rId26"/>
    <p:sldId id="450" r:id="rId27"/>
    <p:sldId id="451" r:id="rId28"/>
    <p:sldId id="452" r:id="rId29"/>
    <p:sldId id="453" r:id="rId30"/>
    <p:sldId id="454" r:id="rId31"/>
    <p:sldId id="455" r:id="rId32"/>
    <p:sldId id="456" r:id="rId33"/>
    <p:sldId id="457" r:id="rId34"/>
    <p:sldId id="458" r:id="rId35"/>
    <p:sldId id="459" r:id="rId36"/>
    <p:sldId id="460" r:id="rId37"/>
    <p:sldId id="461" r:id="rId38"/>
    <p:sldId id="462" r:id="rId39"/>
    <p:sldId id="463" r:id="rId40"/>
    <p:sldId id="464" r:id="rId41"/>
    <p:sldId id="465" r:id="rId42"/>
    <p:sldId id="466" r:id="rId43"/>
    <p:sldId id="468" r:id="rId44"/>
    <p:sldId id="4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335"/>
    <p:restoredTop sz="96327"/>
  </p:normalViewPr>
  <p:slideViewPr>
    <p:cSldViewPr snapToGrid="0" snapToObjects="1">
      <p:cViewPr>
        <p:scale>
          <a:sx n="163" d="100"/>
          <a:sy n="163" d="100"/>
        </p:scale>
        <p:origin x="776" y="1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a:t>Umbrellat</a:t>
            </a:r>
            <a:r>
              <a:rPr lang="en-US" dirty="0"/>
              <a:t> or </a:t>
            </a:r>
            <a:r>
              <a:rPr lang="en-US" dirty="0" err="1"/>
              <a:t>Ut</a:t>
            </a:r>
            <a:r>
              <a:rPr lang="en-US" dirty="0"/>
              <a:t>  for short (whether the umbrella appears), and the set </a:t>
            </a:r>
            <a:r>
              <a:rPr lang="en-US" dirty="0" err="1"/>
              <a:t>Xt</a:t>
            </a:r>
            <a:r>
              <a:rPr lang="en-US" dirty="0"/>
              <a:t> contains a single state variable </a:t>
            </a:r>
            <a:r>
              <a:rPr lang="en-US" dirty="0" err="1"/>
              <a:t>Raint</a:t>
            </a:r>
            <a:r>
              <a:rPr lang="en-US" dirty="0"/>
              <a:t>  or </a:t>
            </a:r>
            <a:r>
              <a:rPr lang="en-US" dirty="0" err="1"/>
              <a:t>Rt</a:t>
            </a:r>
            <a:r>
              <a:rPr lang="en-US" dirty="0"/>
              <a:t> for short (whether it is raining).</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a:t>
            </a:fld>
            <a:endParaRPr lang="en-US"/>
          </a:p>
        </p:txBody>
      </p:sp>
    </p:spTree>
    <p:extLst>
      <p:ext uri="{BB962C8B-B14F-4D97-AF65-F5344CB8AC3E}">
        <p14:creationId xmlns:p14="http://schemas.microsoft.com/office/powerpoint/2010/main" val="377323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first procedure that we’ll look at for</a:t>
            </a:r>
            <a:r>
              <a:rPr lang="en-US" baseline="0" dirty="0"/>
              <a:t> Probabilistic Inference</a:t>
            </a:r>
            <a:r>
              <a:rPr lang="en-US" dirty="0"/>
              <a:t>.</a:t>
            </a:r>
            <a:r>
              <a:rPr lang="en-US" baseline="0" dirty="0"/>
              <a:t>  It is called </a:t>
            </a:r>
            <a:r>
              <a:rPr lang="en-US" dirty="0"/>
              <a:t>Inference by Enumeration</a:t>
            </a:r>
          </a:p>
          <a:p>
            <a:endParaRPr lang="en-US" dirty="0"/>
          </a:p>
          <a:p>
            <a:r>
              <a:rPr lang="en-US" dirty="0"/>
              <a:t>We can split up our variables into 3 sets:</a:t>
            </a:r>
          </a:p>
          <a:p>
            <a:r>
              <a:rPr lang="en-US" dirty="0"/>
              <a:t>1. some evidence variables</a:t>
            </a:r>
            <a:r>
              <a:rPr lang="en-US" baseline="0" dirty="0"/>
              <a:t> – those are what we’ve observed.</a:t>
            </a:r>
          </a:p>
          <a:p>
            <a:r>
              <a:rPr lang="en-US" baseline="0" dirty="0"/>
              <a:t>2. The query variables – those are what we want to know about</a:t>
            </a:r>
          </a:p>
          <a:p>
            <a:r>
              <a:rPr lang="en-US" baseline="0" dirty="0"/>
              <a:t>3. The hidden variables </a:t>
            </a:r>
            <a:r>
              <a:rPr lang="mr-IN" baseline="0" dirty="0"/>
              <a:t>–</a:t>
            </a:r>
            <a:r>
              <a:rPr lang="en-US" baseline="0" dirty="0"/>
              <a:t> those appear in the joint distribution, but don’t appear in the previous 2. </a:t>
            </a:r>
          </a:p>
          <a:p>
            <a:endParaRPr lang="en-US" baseline="0" dirty="0"/>
          </a:p>
          <a:p>
            <a:r>
              <a:rPr lang="en-US" baseline="0" dirty="0"/>
              <a:t>Here are the 3 steps that we need to do:</a:t>
            </a:r>
          </a:p>
          <a:p>
            <a:r>
              <a:rPr lang="en-US" baseline="0" dirty="0"/>
              <a:t>Step 1: select all entries that are consistent with the Evidence.</a:t>
            </a:r>
          </a:p>
          <a:p>
            <a:r>
              <a:rPr lang="en-US" baseline="0" dirty="0"/>
              <a:t>Step 2: Sum out the hidden variables.  Sum over all possible instantiations of the hidden variables.  That leaves us with the joint distribution between the query variable and the evidence variables.</a:t>
            </a:r>
          </a:p>
          <a:p>
            <a:r>
              <a:rPr lang="en-US" baseline="0" dirty="0"/>
              <a:t>That’s something like P(a, c) = sum over b P(</a:t>
            </a:r>
            <a:r>
              <a:rPr lang="en-US" baseline="0" dirty="0" err="1"/>
              <a:t>a,b,c</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That’s the same as P(q, e) = sum over h P(</a:t>
            </a:r>
            <a:r>
              <a:rPr lang="en-US" baseline="0" dirty="0" err="1"/>
              <a:t>q,h,e</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Step 3: Normalize to get the conditional probability.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32000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do recover</a:t>
            </a:r>
            <a:r>
              <a:rPr lang="en-US" baseline="0" dirty="0"/>
              <a:t> the full joint distribution? </a:t>
            </a:r>
          </a:p>
          <a:p>
            <a:r>
              <a:rPr lang="en-US" dirty="0"/>
              <a:t>P(wet,</a:t>
            </a:r>
            <a:r>
              <a:rPr lang="en-US" baseline="0" dirty="0"/>
              <a:t> sun) =. </a:t>
            </a:r>
            <a:r>
              <a:rPr lang="en-US" dirty="0"/>
              <a:t>P(sun) * P(wet</a:t>
            </a:r>
            <a:r>
              <a:rPr lang="en-US" baseline="0" dirty="0"/>
              <a:t> | sun) = 0.8 * 0.1 = 0.08</a:t>
            </a:r>
          </a:p>
          <a:p>
            <a:r>
              <a:rPr lang="en-US" dirty="0"/>
              <a:t>P(dry,</a:t>
            </a:r>
            <a:r>
              <a:rPr lang="en-US" baseline="0" dirty="0"/>
              <a:t> sun) =. </a:t>
            </a:r>
            <a:r>
              <a:rPr lang="en-US" dirty="0"/>
              <a:t>P(sun) * P(dry</a:t>
            </a:r>
            <a:r>
              <a:rPr lang="en-US" baseline="0" dirty="0"/>
              <a:t>| sun) = 0.8 * 0.9 = 0.72</a:t>
            </a:r>
          </a:p>
          <a:p>
            <a:r>
              <a:rPr lang="mr-IN" baseline="0" dirty="0"/>
              <a:t>…</a:t>
            </a:r>
            <a:endParaRPr lang="en-US" baseline="0" dirty="0"/>
          </a:p>
          <a:p>
            <a:r>
              <a:rPr lang="en-US" dirty="0"/>
              <a:t>We can compute every entry that way.</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340035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apply the</a:t>
            </a:r>
            <a:r>
              <a:rPr lang="en-US" baseline="0" dirty="0"/>
              <a:t> product rule to more than two variables?  Yes!  It’s called the chain rule.</a:t>
            </a:r>
          </a:p>
          <a:p>
            <a:r>
              <a:rPr lang="en-US" baseline="0" dirty="0"/>
              <a:t>Here’s the chain rule for 3 variables, x1, x2, x3.  It’s the </a:t>
            </a:r>
            <a:r>
              <a:rPr lang="en-US" baseline="0" dirty="0" err="1"/>
              <a:t>maginal</a:t>
            </a:r>
            <a:r>
              <a:rPr lang="en-US" baseline="0" dirty="0"/>
              <a:t> of x1, times the conditional of x2 given x1, times the conditional of x3 given x1 and x2.</a:t>
            </a:r>
          </a:p>
          <a:p>
            <a:r>
              <a:rPr lang="en-US" baseline="0" dirty="0"/>
              <a:t>We can generalize this to any number of x1 to </a:t>
            </a:r>
            <a:r>
              <a:rPr lang="en-US" baseline="0" dirty="0" err="1"/>
              <a:t>x_n</a:t>
            </a:r>
            <a:r>
              <a:rPr lang="en-US" baseline="0" dirty="0"/>
              <a:t> as </a:t>
            </a:r>
            <a:r>
              <a:rPr lang="mr-IN" baseline="0" dirty="0"/>
              <a:t>…</a:t>
            </a:r>
            <a:r>
              <a:rPr lang="en-US" baseline="0" dirty="0"/>
              <a:t>.</a:t>
            </a:r>
          </a:p>
          <a:p>
            <a:r>
              <a:rPr lang="en-US" baseline="0" dirty="0" err="1"/>
              <a:t>i</a:t>
            </a:r>
            <a:r>
              <a:rPr lang="en-US" baseline="0" dirty="0"/>
              <a:t> = 1	P(x1)</a:t>
            </a:r>
          </a:p>
          <a:p>
            <a:r>
              <a:rPr lang="en-US" dirty="0"/>
              <a:t>I =</a:t>
            </a:r>
            <a:r>
              <a:rPr lang="en-US" baseline="0" dirty="0"/>
              <a:t> 2	p(x2|x1)</a:t>
            </a:r>
          </a:p>
          <a:p>
            <a:r>
              <a:rPr lang="en-US" baseline="0" dirty="0"/>
              <a:t>I = 3	p(x3|x1, x2)</a:t>
            </a:r>
          </a:p>
          <a:p>
            <a:r>
              <a:rPr lang="mr-IN" baseline="0" dirty="0"/>
              <a:t>…</a:t>
            </a:r>
            <a:endParaRPr lang="en-US" baseline="0" dirty="0"/>
          </a:p>
          <a:p>
            <a:r>
              <a:rPr lang="en-US" baseline="0" dirty="0"/>
              <a:t>I = n	p(x_n|x1, x2, </a:t>
            </a:r>
            <a:r>
              <a:rPr lang="mr-IN" baseline="0" dirty="0"/>
              <a:t>…</a:t>
            </a:r>
            <a:r>
              <a:rPr lang="en-US" baseline="0" dirty="0"/>
              <a:t>. Xn-1)</a:t>
            </a:r>
          </a:p>
          <a:p>
            <a:r>
              <a:rPr lang="en-US" baseline="0" dirty="0"/>
              <a:t>Then you take the product of all of those.  You can take any ordering and still apply this chain rule.  There are n! ways of writing the joint over the ordering of n variables.  </a:t>
            </a:r>
          </a:p>
          <a:p>
            <a:endParaRPr lang="en-US" baseline="0" dirty="0"/>
          </a:p>
          <a:p>
            <a:r>
              <a:rPr lang="en-US" baseline="0" dirty="0"/>
              <a:t>Why is this always true?  [Write out the equations for P(x1,x2,x3) replacing each conditional with its joint over marginal equivalent and show how the cancel.).</a:t>
            </a:r>
          </a:p>
          <a:p>
            <a:endParaRPr lang="en-US" baseline="0" dirty="0"/>
          </a:p>
          <a:p>
            <a:r>
              <a:rPr lang="en-US" baseline="0" dirty="0"/>
              <a:t>P(x1) * P(x2|x1) * p(x3|x2,x1)   rewrites as P(x1) * P(x2,x1)/P(x1) * p(x3,x2,x1)/p(x2,x1).  </a:t>
            </a:r>
          </a:p>
          <a:p>
            <a:r>
              <a:rPr lang="en-US" baseline="0" dirty="0"/>
              <a:t>Show the cancelation of each numerator and the next term’s denominator.</a:t>
            </a:r>
          </a:p>
          <a:p>
            <a:r>
              <a:rPr lang="en-US" baseline="0" dirty="0"/>
              <a:t>That leaves p(x3,x2,x1).</a:t>
            </a:r>
          </a:p>
          <a:p>
            <a:r>
              <a:rPr lang="en-US" baseline="0" dirty="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276304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start with the product rule.  Just like the chain rule</a:t>
            </a:r>
            <a:r>
              <a:rPr lang="en-US" baseline="0" dirty="0"/>
              <a:t> you can write the variables in any order.  </a:t>
            </a:r>
          </a:p>
          <a:p>
            <a:endParaRPr lang="en-US" dirty="0"/>
          </a:p>
          <a:p>
            <a:r>
              <a:rPr lang="en-US" dirty="0"/>
              <a:t>Next we divide by p(y)</a:t>
            </a:r>
            <a:r>
              <a:rPr lang="en-US" baseline="0" dirty="0"/>
              <a:t> </a:t>
            </a:r>
            <a:r>
              <a:rPr lang="en-US" dirty="0"/>
              <a:t>to get this formula for the conditional probability.</a:t>
            </a:r>
          </a:p>
          <a:p>
            <a:endParaRPr lang="en-US" dirty="0"/>
          </a:p>
          <a:p>
            <a:r>
              <a:rPr lang="en-US" dirty="0"/>
              <a:t>Why is this helpful?  Sometimes one</a:t>
            </a:r>
            <a:r>
              <a:rPr lang="en-US" baseline="0" dirty="0"/>
              <a:t> conditional is much trickier to get than it is to get other conditionals.</a:t>
            </a:r>
          </a:p>
          <a:p>
            <a:endParaRPr lang="en-US" baseline="0" dirty="0"/>
          </a:p>
          <a:p>
            <a:r>
              <a:rPr lang="en-US" baseline="0" dirty="0"/>
              <a:t>Very </a:t>
            </a:r>
            <a:r>
              <a:rPr lang="en-US" baseline="0" dirty="0" err="1"/>
              <a:t>imporant</a:t>
            </a:r>
            <a:r>
              <a:rPr lang="en-US" baseline="0" dirty="0"/>
              <a:t> for AI in the 1990s.  In fact Fred </a:t>
            </a:r>
            <a:r>
              <a:rPr lang="en-US" baseline="0" dirty="0" err="1"/>
              <a:t>Jelinek</a:t>
            </a:r>
            <a:r>
              <a:rPr lang="en-US" baseline="0" dirty="0"/>
              <a:t>, my former boss at JHU, dubbed it the fundamental equation of machine translation. </a:t>
            </a:r>
          </a:p>
          <a:p>
            <a:endParaRPr lang="en-US" baseline="0" dirty="0"/>
          </a:p>
          <a:p>
            <a:r>
              <a:rPr lang="en-US" baseline="0" dirty="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17</a:t>
            </a:fld>
            <a:endParaRPr lang="en-US"/>
          </a:p>
        </p:txBody>
      </p:sp>
    </p:spTree>
    <p:extLst>
      <p:ext uri="{BB962C8B-B14F-4D97-AF65-F5344CB8AC3E}">
        <p14:creationId xmlns:p14="http://schemas.microsoft.com/office/powerpoint/2010/main" val="335084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p:txBody>
      </p:sp>
      <p:sp>
        <p:nvSpPr>
          <p:cNvPr id="4" name="Slide Number Placeholder 3"/>
          <p:cNvSpPr>
            <a:spLocks noGrp="1"/>
          </p:cNvSpPr>
          <p:nvPr>
            <p:ph type="sldNum" sz="quarter" idx="10"/>
          </p:nvPr>
        </p:nvSpPr>
        <p:spPr/>
        <p:txBody>
          <a:bodyPr/>
          <a:lstStyle/>
          <a:p>
            <a:fld id="{CFD94894-7BFF-0840-BA0E-A60DF2421EB3}" type="slidenum">
              <a:rPr lang="en-US" smtClean="0"/>
              <a:t>18</a:t>
            </a:fld>
            <a:endParaRPr lang="en-US"/>
          </a:p>
        </p:txBody>
      </p:sp>
    </p:spTree>
    <p:extLst>
      <p:ext uri="{BB962C8B-B14F-4D97-AF65-F5344CB8AC3E}">
        <p14:creationId xmlns:p14="http://schemas.microsoft.com/office/powerpoint/2010/main" val="324000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dirty="0"/>
              <a:t>minuet</a:t>
            </a:r>
            <a:r>
              <a:rPr lang="en-US" sz="1200" b="0" baseline="0" dirty="0"/>
              <a:t> =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223089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21</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14559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22</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24767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23</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196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24</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64302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deal with discrete random variables, rather than continuous ones.  In continuous you deal</a:t>
            </a:r>
            <a:r>
              <a:rPr lang="en-US" baseline="0" dirty="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a:t>
            </a:fld>
            <a:endParaRPr lang="en-US"/>
          </a:p>
        </p:txBody>
      </p:sp>
    </p:spTree>
    <p:extLst>
      <p:ext uri="{BB962C8B-B14F-4D97-AF65-F5344CB8AC3E}">
        <p14:creationId xmlns:p14="http://schemas.microsoft.com/office/powerpoint/2010/main" val="2357446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25</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74274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26</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30502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27</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98846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28</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29351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2081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33</a:t>
            </a:fld>
            <a:endParaRPr lang="en-US"/>
          </a:p>
        </p:txBody>
      </p:sp>
      <p:sp>
        <p:nvSpPr>
          <p:cNvPr id="76803" name="Rectangle 2"/>
          <p:cNvSpPr>
            <a:spLocks noGrp="1" noRot="1" noChangeAspect="1" noChangeArrowheads="1"/>
          </p:cNvSpPr>
          <p:nvPr>
            <p:ph type="sldImg"/>
          </p:nvPr>
        </p:nvSpPr>
        <p:spPr>
          <a:xfrm>
            <a:off x="138113" y="768350"/>
            <a:ext cx="6823075" cy="3838575"/>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806308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34</a:t>
            </a:fld>
            <a:endParaRPr lang="en-US"/>
          </a:p>
        </p:txBody>
      </p:sp>
      <p:sp>
        <p:nvSpPr>
          <p:cNvPr id="78851" name="Rectangle 2"/>
          <p:cNvSpPr>
            <a:spLocks noGrp="1" noRot="1" noChangeAspect="1" noChangeArrowheads="1"/>
          </p:cNvSpPr>
          <p:nvPr>
            <p:ph type="sldImg"/>
          </p:nvPr>
        </p:nvSpPr>
        <p:spPr>
          <a:xfrm>
            <a:off x="138113" y="768350"/>
            <a:ext cx="6823075" cy="3838575"/>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42061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35</a:t>
            </a:fld>
            <a:endParaRPr lang="en-US"/>
          </a:p>
        </p:txBody>
      </p:sp>
      <p:sp>
        <p:nvSpPr>
          <p:cNvPr id="78851" name="Rectangle 2"/>
          <p:cNvSpPr>
            <a:spLocks noGrp="1" noRot="1" noChangeAspect="1" noChangeArrowheads="1"/>
          </p:cNvSpPr>
          <p:nvPr>
            <p:ph type="sldImg"/>
          </p:nvPr>
        </p:nvSpPr>
        <p:spPr>
          <a:xfrm>
            <a:off x="138113" y="768350"/>
            <a:ext cx="6823075" cy="3838575"/>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39485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36</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4122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38</a:t>
            </a:fld>
            <a:endParaRPr lang="en-US"/>
          </a:p>
        </p:txBody>
      </p:sp>
      <p:sp>
        <p:nvSpPr>
          <p:cNvPr id="80899" name="Rectangle 2"/>
          <p:cNvSpPr>
            <a:spLocks noGrp="1" noRot="1" noChangeAspect="1" noChangeArrowheads="1" noTextEdit="1"/>
          </p:cNvSpPr>
          <p:nvPr>
            <p:ph type="sldImg"/>
          </p:nvPr>
        </p:nvSpPr>
        <p:spPr>
          <a:xfrm>
            <a:off x="138113" y="768350"/>
            <a:ext cx="6823075" cy="3838575"/>
          </a:xfrm>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393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N*D</a:t>
            </a:r>
            <a:r>
              <a:rPr lang="en-US" baseline="0" dirty="0"/>
              <a:t>?  No.</a:t>
            </a:r>
          </a:p>
          <a:p>
            <a:r>
              <a:rPr lang="en-US" baseline="0" dirty="0"/>
              <a:t>D^N?  Yes.</a:t>
            </a:r>
          </a:p>
          <a:p>
            <a:endParaRPr lang="en-US" baseline="0" dirty="0"/>
          </a:p>
          <a:p>
            <a:r>
              <a:rPr lang="en-US" baseline="0" dirty="0"/>
              <a:t>In the next lectures we’re going to see how to work with how to deal with large sets of variables.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a:t>
            </a:fld>
            <a:endParaRPr lang="en-US"/>
          </a:p>
        </p:txBody>
      </p:sp>
    </p:spTree>
    <p:extLst>
      <p:ext uri="{BB962C8B-B14F-4D97-AF65-F5344CB8AC3E}">
        <p14:creationId xmlns:p14="http://schemas.microsoft.com/office/powerpoint/2010/main" val="365616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39</a:t>
            </a:fld>
            <a:endParaRPr lang="en-US"/>
          </a:p>
        </p:txBody>
      </p:sp>
      <p:sp>
        <p:nvSpPr>
          <p:cNvPr id="82947" name="Rectangle 2"/>
          <p:cNvSpPr>
            <a:spLocks noGrp="1" noRot="1" noChangeAspect="1" noChangeArrowheads="1" noTextEdit="1"/>
          </p:cNvSpPr>
          <p:nvPr>
            <p:ph type="sldImg"/>
          </p:nvPr>
        </p:nvSpPr>
        <p:spPr>
          <a:xfrm>
            <a:off x="138113" y="768350"/>
            <a:ext cx="6823075" cy="3838575"/>
          </a:xfrm>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15884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42</a:t>
            </a:fld>
            <a:endParaRPr lang="en-US"/>
          </a:p>
        </p:txBody>
      </p:sp>
      <p:sp>
        <p:nvSpPr>
          <p:cNvPr id="123907" name="Rectangle 2"/>
          <p:cNvSpPr>
            <a:spLocks noGrp="1" noRot="1" noChangeAspect="1" noChangeArrowheads="1"/>
          </p:cNvSpPr>
          <p:nvPr>
            <p:ph type="sldImg"/>
          </p:nvPr>
        </p:nvSpPr>
        <p:spPr>
          <a:xfrm>
            <a:off x="138113" y="768350"/>
            <a:ext cx="6823075" cy="3838575"/>
          </a:xfrm>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162323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43</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14561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44</a:t>
            </a:fld>
            <a:endParaRPr lang="en-US"/>
          </a:p>
        </p:txBody>
      </p:sp>
      <p:sp>
        <p:nvSpPr>
          <p:cNvPr id="130051" name="Rectangle 2"/>
          <p:cNvSpPr>
            <a:spLocks noGrp="1" noRot="1" noChangeAspect="1" noChangeArrowheads="1"/>
          </p:cNvSpPr>
          <p:nvPr>
            <p:ph type="sldImg"/>
          </p:nvPr>
        </p:nvSpPr>
        <p:spPr>
          <a:xfrm>
            <a:off x="138113" y="768350"/>
            <a:ext cx="6823075" cy="3838575"/>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2575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169402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a:t>
            </a:r>
            <a:r>
              <a:rPr lang="en-US" baseline="0" dirty="0"/>
              <a:t> event is a set of possible outcomes. We compute these by summing over all subsets of variables that are compatible with that event. These are subsets of variables. </a:t>
            </a:r>
          </a:p>
          <a:p>
            <a:r>
              <a:rPr lang="en-US" dirty="0"/>
              <a:t>Let’s say x1=true, then if you sum</a:t>
            </a:r>
            <a:r>
              <a:rPr lang="en-US" baseline="0" dirty="0"/>
              <a:t> over all entries in the joint table with x1</a:t>
            </a:r>
            <a:r>
              <a:rPr lang="mr-IN" baseline="0" dirty="0"/>
              <a:t>…</a:t>
            </a:r>
            <a:r>
              <a:rPr lang="en-US" baseline="0" dirty="0" err="1"/>
              <a:t>xN</a:t>
            </a:r>
            <a:r>
              <a:rPr lang="en-US" baseline="0" dirty="0"/>
              <a:t>, where the entry says x=1 is true then you get the probability that x=1 true.</a:t>
            </a:r>
          </a:p>
          <a:p>
            <a:r>
              <a:rPr lang="en-US" baseline="0" dirty="0"/>
              <a:t>Events don’t have to be as simple as x1=true.  It could be x1=true and x2=false.  Or more combinations of variables </a:t>
            </a:r>
            <a:r>
              <a:rPr lang="en-US" baseline="0" dirty="0" err="1"/>
              <a:t>coule</a:t>
            </a:r>
            <a:r>
              <a:rPr lang="en-US" baseline="0" dirty="0"/>
              <a:t> be involved. </a:t>
            </a:r>
          </a:p>
          <a:p>
            <a:endParaRPr lang="en-US" baseline="0" dirty="0"/>
          </a:p>
          <a:p>
            <a:r>
              <a:rPr lang="en-US" baseline="0" dirty="0"/>
              <a:t>Look at all of the entries that are consistent with the event. </a:t>
            </a:r>
          </a:p>
          <a:p>
            <a:pPr lvl="1" eaLnBrk="1" hangingPunct="1">
              <a:lnSpc>
                <a:spcPct val="80000"/>
              </a:lnSpc>
            </a:pPr>
            <a:r>
              <a:rPr lang="en-US" sz="2000" dirty="0"/>
              <a:t>Probability that it’s hot AND sunny?  0.4</a:t>
            </a:r>
          </a:p>
          <a:p>
            <a:pPr lvl="1" eaLnBrk="1" hangingPunct="1">
              <a:lnSpc>
                <a:spcPct val="80000"/>
              </a:lnSpc>
            </a:pPr>
            <a:r>
              <a:rPr lang="en-US" sz="2000" dirty="0"/>
              <a:t>Probability that it’s hot? 0.5</a:t>
            </a:r>
          </a:p>
          <a:p>
            <a:pPr lvl="1" eaLnBrk="1" hangingPunct="1">
              <a:lnSpc>
                <a:spcPct val="80000"/>
              </a:lnSpc>
            </a:pPr>
            <a:r>
              <a:rPr lang="en-US" sz="2000" dirty="0"/>
              <a:t>Probability that it’s hot OR sunny? 0.8</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4198032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Marginalize distribution</a:t>
            </a:r>
            <a:r>
              <a:rPr lang="en-US" baseline="0" dirty="0"/>
              <a:t> means you build a new table for a subset of random variables.</a:t>
            </a:r>
          </a:p>
          <a:p>
            <a:endParaRPr lang="en-US" baseline="0" dirty="0"/>
          </a:p>
          <a:p>
            <a:r>
              <a:rPr lang="en-US" baseline="0" dirty="0"/>
              <a:t>This is the general equation.  You can apply it to any number of random variables.  If you had 3 random </a:t>
            </a:r>
            <a:r>
              <a:rPr lang="en-US" baseline="0" dirty="0" err="1"/>
              <a:t>varaibles</a:t>
            </a:r>
            <a:r>
              <a:rPr lang="en-US" baseline="0" dirty="0"/>
              <a:t>, you could compute the </a:t>
            </a:r>
            <a:r>
              <a:rPr lang="en-US" baseline="0" dirty="0" err="1"/>
              <a:t>marginals</a:t>
            </a:r>
            <a:r>
              <a:rPr lang="en-US" baseline="0" dirty="0"/>
              <a:t> for </a:t>
            </a:r>
          </a:p>
          <a:p>
            <a:r>
              <a:rPr lang="en-US" baseline="0" dirty="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48710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is the most important concept.  Why because it</a:t>
            </a:r>
            <a:r>
              <a:rPr lang="en-US" baseline="0" dirty="0"/>
              <a:t> tells us, if we measure something, what does it tell us about the things that we didn’t get to measure.  That’s what conditional probabilities come in.</a:t>
            </a:r>
            <a:endParaRPr lang="en-US" dirty="0"/>
          </a:p>
          <a:p>
            <a:endParaRPr lang="en-US" dirty="0"/>
          </a:p>
          <a:p>
            <a:r>
              <a:rPr lang="en-US" dirty="0"/>
              <a:t>A conditional probability</a:t>
            </a:r>
            <a:r>
              <a:rPr lang="en-US" baseline="0" dirty="0"/>
              <a:t> that random variable Capital A will take on value lowercase a, given that random variable Capital B takes on value lowercase b.  This is given by the probability of seeing both a and b, divided by the probability of seeing b.</a:t>
            </a:r>
          </a:p>
          <a:p>
            <a:endParaRPr lang="en-US" baseline="0" dirty="0"/>
          </a:p>
          <a:p>
            <a:r>
              <a:rPr lang="en-US" baseline="0" dirty="0"/>
              <a:t>[Explain the Venn diagram.]</a:t>
            </a:r>
          </a:p>
          <a:p>
            <a:r>
              <a:rPr lang="en-US" baseline="0" dirty="0"/>
              <a:t>Write out the equation for P(</a:t>
            </a:r>
            <a:r>
              <a:rPr lang="en-US" baseline="0" dirty="0" err="1"/>
              <a:t>sun|cold</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272795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Before</a:t>
            </a:r>
            <a:r>
              <a:rPr lang="en-US" baseline="0" dirty="0"/>
              <a:t> we saw how to go from a joint distribution to a marginal distribution.  Now we’re going to see how to go from a joint distribution to a conditional. </a:t>
            </a:r>
          </a:p>
          <a:p>
            <a:endParaRPr lang="en-US" baseline="0" dirty="0"/>
          </a:p>
          <a:p>
            <a:r>
              <a:rPr lang="en-US" baseline="0" dirty="0"/>
              <a:t>A conditional distribution is a consequence of the joint distribution.  We do that just like we did on the previous slide).</a:t>
            </a:r>
          </a:p>
          <a:p>
            <a:endParaRPr lang="en-US" baseline="0" dirty="0"/>
          </a:p>
          <a:p>
            <a:r>
              <a:rPr lang="en-US" baseline="0" dirty="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112354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What</a:t>
            </a:r>
            <a:r>
              <a:rPr lang="en-US" baseline="0" dirty="0"/>
              <a:t> is probabilistic inference in general?  It’s computing some desired probabilities (usually conditionals), given some input set of probabilities (by default, a large joint distribution).</a:t>
            </a:r>
          </a:p>
          <a:p>
            <a:endParaRPr lang="en-US" baseline="0" dirty="0"/>
          </a:p>
          <a:p>
            <a:r>
              <a:rPr lang="en-US" baseline="0" dirty="0"/>
              <a:t>The reason that this is interesting, is that our probability distributions change as we accrue more evidence. </a:t>
            </a:r>
          </a:p>
          <a:p>
            <a:r>
              <a:rPr lang="en-US" baseline="0" dirty="0"/>
              <a:t>Observing new evidence causes our beliefs to be updated.  Evidence can cause </a:t>
            </a:r>
            <a:r>
              <a:rPr lang="en-US" baseline="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2940780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slideLayout" Target="../slideLayouts/slideLayout7.xml"/><Relationship Id="rId12" Type="http://schemas.openxmlformats.org/officeDocument/2006/relationships/image" Target="../media/image2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0.png"/><Relationship Id="rId5" Type="http://schemas.openxmlformats.org/officeDocument/2006/relationships/tags" Target="../tags/tag22.xml"/><Relationship Id="rId1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tags" Target="../tags/tag21.xml"/><Relationship Id="rId9" Type="http://schemas.openxmlformats.org/officeDocument/2006/relationships/image" Target="../media/image24.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24.png"/><Relationship Id="rId18" Type="http://schemas.openxmlformats.org/officeDocument/2006/relationships/image" Target="../media/image35.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tags" Target="../tags/tag25.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notesSlide" Target="../notesSlides/notesSlide7.xml"/><Relationship Id="rId5" Type="http://schemas.openxmlformats.org/officeDocument/2006/relationships/tags" Target="../tags/tag28.xml"/><Relationship Id="rId15" Type="http://schemas.openxmlformats.org/officeDocument/2006/relationships/image" Target="../media/image32.png"/><Relationship Id="rId10" Type="http://schemas.openxmlformats.org/officeDocument/2006/relationships/slideLayout" Target="../slideLayouts/slideLayout7.xml"/><Relationship Id="rId19" Type="http://schemas.openxmlformats.org/officeDocument/2006/relationships/image" Target="../media/image36.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5.xml"/><Relationship Id="rId7" Type="http://schemas.openxmlformats.org/officeDocument/2006/relationships/image" Target="../media/image3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40.png"/><Relationship Id="rId4" Type="http://schemas.openxmlformats.org/officeDocument/2006/relationships/tags" Target="../tags/tag36.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tags" Target="../tags/tag39.xml"/><Relationship Id="rId21" Type="http://schemas.openxmlformats.org/officeDocument/2006/relationships/image" Target="../media/image50.png"/><Relationship Id="rId7" Type="http://schemas.openxmlformats.org/officeDocument/2006/relationships/tags" Target="../tags/tag43.xml"/><Relationship Id="rId12" Type="http://schemas.openxmlformats.org/officeDocument/2006/relationships/notesSlide" Target="../notesSlides/notesSlide10.xml"/><Relationship Id="rId17" Type="http://schemas.openxmlformats.org/officeDocument/2006/relationships/image" Target="../media/image46.png"/><Relationship Id="rId2" Type="http://schemas.openxmlformats.org/officeDocument/2006/relationships/tags" Target="../tags/tag3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slideLayout" Target="../slideLayouts/slideLayout7.xml"/><Relationship Id="rId24" Type="http://schemas.openxmlformats.org/officeDocument/2006/relationships/image" Target="../media/image53.emf"/><Relationship Id="rId5" Type="http://schemas.openxmlformats.org/officeDocument/2006/relationships/tags" Target="../tags/tag41.xml"/><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tags" Target="../tags/tag46.xml"/><Relationship Id="rId19" Type="http://schemas.openxmlformats.org/officeDocument/2006/relationships/image" Target="../media/image48.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43.png"/><Relationship Id="rId22"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9.xml"/><Relationship Id="rId7" Type="http://schemas.openxmlformats.org/officeDocument/2006/relationships/image" Target="../media/image54.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56.png"/><Relationship Id="rId4" Type="http://schemas.openxmlformats.org/officeDocument/2006/relationships/tags" Target="../tags/tag50.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55.xml"/><Relationship Id="rId7" Type="http://schemas.openxmlformats.org/officeDocument/2006/relationships/image" Target="../media/image6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59.png"/><Relationship Id="rId5" Type="http://schemas.openxmlformats.org/officeDocument/2006/relationships/notesSlide" Target="../notesSlides/notesSlide13.xml"/><Relationship Id="rId10" Type="http://schemas.openxmlformats.org/officeDocument/2006/relationships/image" Target="../media/image62.jpeg"/><Relationship Id="rId4" Type="http://schemas.openxmlformats.org/officeDocument/2006/relationships/slideLayout" Target="../slideLayouts/slideLayout2.xml"/><Relationship Id="rId9" Type="http://schemas.openxmlformats.org/officeDocument/2006/relationships/hyperlink" Target="http://en.wikipedia.org/wiki/Image:Thomasbayes.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youtube.com/watch?v=M8MJFrdfGe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4.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7.emf"/><Relationship Id="rId5" Type="http://schemas.openxmlformats.org/officeDocument/2006/relationships/oleObject" Target="../embeddings/oleObject2.bin"/><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69.emf"/><Relationship Id="rId5" Type="http://schemas.openxmlformats.org/officeDocument/2006/relationships/oleObject" Target="../embeddings/oleObject3.bin"/><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0.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1.emf"/><Relationship Id="rId5" Type="http://schemas.openxmlformats.org/officeDocument/2006/relationships/oleObject" Target="../embeddings/oleObject6.bin"/><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3.emf"/><Relationship Id="rId4" Type="http://schemas.openxmlformats.org/officeDocument/2006/relationships/oleObject" Target="../embeddings/oleObject7.bin"/></Relationships>
</file>

<file path=ppt/slides/_rels/slide43.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44.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slideLayout" Target="../slideLayouts/slideLayout2.xml"/><Relationship Id="rId19" Type="http://schemas.openxmlformats.org/officeDocument/2006/relationships/image" Target="../media/image1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3.png"/><Relationship Id="rId3" Type="http://schemas.openxmlformats.org/officeDocument/2006/relationships/tags" Target="../tags/tag12.xml"/><Relationship Id="rId7" Type="http://schemas.openxmlformats.org/officeDocument/2006/relationships/slideLayout" Target="../slideLayouts/slideLayout2.xml"/><Relationship Id="rId12" Type="http://schemas.openxmlformats.org/officeDocument/2006/relationships/image" Target="../media/image2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1.png"/><Relationship Id="rId5" Type="http://schemas.openxmlformats.org/officeDocument/2006/relationships/tags" Target="../tags/tag14.xml"/><Relationship Id="rId10" Type="http://schemas.openxmlformats.org/officeDocument/2006/relationships/image" Target="../media/image20.png"/><Relationship Id="rId4" Type="http://schemas.openxmlformats.org/officeDocument/2006/relationships/tags" Target="../tags/tag13.xml"/><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Probabilities and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365125"/>
            <a:ext cx="10953750" cy="771525"/>
          </a:xfrm>
        </p:spPr>
        <p:txBody>
          <a:bodyPr/>
          <a:lstStyle/>
          <a:p>
            <a:pPr eaLnBrk="1" hangingPunct="1"/>
            <a:r>
              <a:rPr lang="en-US" dirty="0"/>
              <a:t>Marginal Distributions</a:t>
            </a:r>
          </a:p>
        </p:txBody>
      </p:sp>
      <p:sp>
        <p:nvSpPr>
          <p:cNvPr id="12291" name="Rectangle 3"/>
          <p:cNvSpPr>
            <a:spLocks noGrp="1" noChangeArrowheads="1"/>
          </p:cNvSpPr>
          <p:nvPr>
            <p:ph idx="4294967295"/>
          </p:nvPr>
        </p:nvSpPr>
        <p:spPr>
          <a:xfrm>
            <a:off x="0" y="1452563"/>
            <a:ext cx="7824788" cy="4525962"/>
          </a:xfrm>
        </p:spPr>
        <p:txBody>
          <a:bodyPr/>
          <a:lstStyle/>
          <a:p>
            <a:pPr eaLnBrk="1" hangingPunct="1"/>
            <a:r>
              <a:rPr lang="en-US" sz="2000" dirty="0"/>
              <a:t>Marginal distributions are sub-tables which eliminate variables </a:t>
            </a:r>
          </a:p>
          <a:p>
            <a:pPr eaLnBrk="1" hangingPunct="1"/>
            <a:r>
              <a:rPr lang="en-US" sz="2000" dirty="0"/>
              <a:t>Marginalization (summing out): Combine collapsed rows by adding</a:t>
            </a:r>
          </a:p>
        </p:txBody>
      </p:sp>
      <p:graphicFrame>
        <p:nvGraphicFramePr>
          <p:cNvPr id="1012742" name="Group 6"/>
          <p:cNvGraphicFramePr>
            <a:graphicFrameLocks noGrp="1"/>
          </p:cNvGraphicFramePr>
          <p:nvPr/>
        </p:nvGraphicFramePr>
        <p:xfrm>
          <a:off x="343549" y="330081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12796" name="Group 60"/>
          <p:cNvGraphicFramePr>
            <a:graphicFrameLocks noGrp="1"/>
          </p:cNvGraphicFramePr>
          <p:nvPr/>
        </p:nvGraphicFramePr>
        <p:xfrm>
          <a:off x="7148913" y="27197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12797" name="Group 61"/>
          <p:cNvGraphicFramePr>
            <a:graphicFrameLocks noGrp="1"/>
          </p:cNvGraphicFramePr>
          <p:nvPr/>
        </p:nvGraphicFramePr>
        <p:xfrm>
          <a:off x="7148913" y="45485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2545397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0" y="365125"/>
            <a:ext cx="10953750" cy="771525"/>
          </a:xfrm>
        </p:spPr>
        <p:txBody>
          <a:bodyPr/>
          <a:lstStyle/>
          <a:p>
            <a:pPr eaLnBrk="1" hangingPunct="1"/>
            <a:r>
              <a:rPr lang="en-US" dirty="0"/>
              <a:t>Conditional Probabilities</a:t>
            </a:r>
          </a:p>
        </p:txBody>
      </p:sp>
      <p:sp>
        <p:nvSpPr>
          <p:cNvPr id="13315" name="Rectangle 3"/>
          <p:cNvSpPr>
            <a:spLocks noGrp="1" noChangeArrowheads="1"/>
          </p:cNvSpPr>
          <p:nvPr>
            <p:ph idx="4294967295"/>
          </p:nvPr>
        </p:nvSpPr>
        <p:spPr>
          <a:xfrm>
            <a:off x="0" y="1292225"/>
            <a:ext cx="8562975" cy="4681538"/>
          </a:xfrm>
        </p:spPr>
        <p:txBody>
          <a:bodyPr/>
          <a:lstStyle/>
          <a:p>
            <a:pPr eaLnBrk="1" hangingPunct="1"/>
            <a:r>
              <a:rPr lang="en-US" sz="2400" dirty="0"/>
              <a:t>A simple relation between joint and conditional probabilities</a:t>
            </a:r>
          </a:p>
          <a:p>
            <a:pPr lvl="1" eaLnBrk="1" hangingPunct="1"/>
            <a:r>
              <a:rPr lang="en-US" sz="2000" dirty="0">
                <a:solidFill>
                  <a:schemeClr val="accent2"/>
                </a:solidFill>
              </a:rPr>
              <a:t>In fact, this is taken as the </a:t>
            </a:r>
            <a:r>
              <a:rPr lang="en-US" sz="2000" i="1" dirty="0">
                <a:solidFill>
                  <a:schemeClr val="accent2"/>
                </a:solidFill>
              </a:rPr>
              <a:t>definition</a:t>
            </a:r>
            <a:r>
              <a:rPr lang="en-US" sz="2000" dirty="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Group 7"/>
          <p:cNvGraphicFramePr>
            <a:graphicFrameLocks noGrp="1"/>
          </p:cNvGraphicFramePr>
          <p:nvPr/>
        </p:nvGraphicFramePr>
        <p:xfrm>
          <a:off x="762000" y="4576763"/>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nvGrpSpPr>
          <p:cNvPr id="2" name="Group 1">
            <a:extLst>
              <a:ext uri="{FF2B5EF4-FFF2-40B4-BE49-F238E27FC236}">
                <a16:creationId xmlns:a16="http://schemas.microsoft.com/office/drawing/2014/main" id="{8FF229E1-F822-194C-A930-1E07C56C176E}"/>
              </a:ext>
            </a:extLst>
          </p:cNvPr>
          <p:cNvGrpSpPr/>
          <p:nvPr/>
        </p:nvGrpSpPr>
        <p:grpSpPr>
          <a:xfrm>
            <a:off x="5487969" y="2373931"/>
            <a:ext cx="3174853" cy="2154643"/>
            <a:chOff x="5487969" y="2256706"/>
            <a:chExt cx="3174853" cy="2154643"/>
          </a:xfrm>
        </p:grpSpPr>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a:solidFill>
                    <a:srgbClr val="FF9786"/>
                  </a:solidFill>
                  <a:latin typeface="Calibri"/>
                  <a:cs typeface="Calibri"/>
                </a:rPr>
                <a:t>P(b)</a:t>
              </a: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a:solidFill>
                    <a:schemeClr val="accent2"/>
                  </a:solidFill>
                  <a:latin typeface="Calibri"/>
                  <a:cs typeface="Calibri"/>
                </a:rPr>
                <a:t>P(a)</a:t>
              </a: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a:solidFill>
                    <a:srgbClr val="E57071"/>
                  </a:solidFill>
                  <a:latin typeface="Calibri"/>
                  <a:cs typeface="Calibri"/>
                </a:rPr>
                <a:t>P(</a:t>
              </a:r>
              <a:r>
                <a:rPr lang="en-US" sz="2000" i="1" dirty="0" err="1">
                  <a:solidFill>
                    <a:srgbClr val="E57071"/>
                  </a:solidFill>
                  <a:latin typeface="Calibri"/>
                  <a:cs typeface="Calibri"/>
                </a:rPr>
                <a:t>a,b</a:t>
              </a:r>
              <a:r>
                <a:rPr lang="en-US" sz="2000" i="1" dirty="0">
                  <a:solidFill>
                    <a:srgbClr val="E57071"/>
                  </a:solidFill>
                  <a:latin typeface="Calibri"/>
                  <a:cs typeface="Calibri"/>
                </a:rPr>
                <a:t>)</a:t>
              </a:r>
            </a:p>
          </p:txBody>
        </p:sp>
      </p:gr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73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a:ea typeface="ＭＳ Ｐゴシック" pitchFamily="34" charset="-128"/>
              </a:rPr>
              <a:t>Conditional 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nvGraphicFramePr>
        <p:xfrm>
          <a:off x="8479064" y="355872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5" name="Group 60"/>
          <p:cNvGraphicFramePr>
            <a:graphicFrameLocks noGrp="1"/>
          </p:cNvGraphicFramePr>
          <p:nvPr/>
        </p:nvGraphicFramePr>
        <p:xfrm>
          <a:off x="1708150" y="3384550"/>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nvGraphicFramePr>
        <p:xfrm>
          <a:off x="1712913" y="5241925"/>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4581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Probabilistic Inference</a:t>
            </a:r>
          </a:p>
        </p:txBody>
      </p:sp>
      <p:sp>
        <p:nvSpPr>
          <p:cNvPr id="16387" name="Rectangle 3"/>
          <p:cNvSpPr>
            <a:spLocks noGrp="1" noChangeArrowheads="1"/>
          </p:cNvSpPr>
          <p:nvPr>
            <p:ph idx="1"/>
          </p:nvPr>
        </p:nvSpPr>
        <p:spPr>
          <a:xfrm>
            <a:off x="379413" y="1407089"/>
            <a:ext cx="6854237" cy="4773049"/>
          </a:xfrm>
        </p:spPr>
        <p:txBody>
          <a:bodyPr>
            <a:normAutofit fontScale="92500"/>
          </a:bodyPr>
          <a:lstStyle/>
          <a:p>
            <a:pPr eaLnBrk="1" hangingPunct="1"/>
            <a:r>
              <a:rPr lang="en-US" sz="2400" dirty="0"/>
              <a:t>Probabilistic inference: compute a desired probability from other known probabilities (e.g. conditional from joint)</a:t>
            </a:r>
          </a:p>
          <a:p>
            <a:pPr eaLnBrk="1" hangingPunct="1"/>
            <a:endParaRPr lang="en-US" sz="2400" dirty="0"/>
          </a:p>
          <a:p>
            <a:pPr eaLnBrk="1" hangingPunct="1"/>
            <a:r>
              <a:rPr lang="en-US" sz="2400" dirty="0"/>
              <a:t>We generally compute conditional probabilities </a:t>
            </a:r>
          </a:p>
          <a:p>
            <a:pPr lvl="1" eaLnBrk="1" hangingPunct="1"/>
            <a:r>
              <a:rPr lang="en-US" sz="2000" dirty="0"/>
              <a:t>P(on time | no reported accidents) = 0.90</a:t>
            </a:r>
          </a:p>
          <a:p>
            <a:pPr lvl="1" eaLnBrk="1" hangingPunct="1"/>
            <a:r>
              <a:rPr lang="en-US" sz="2000" dirty="0"/>
              <a:t>These represent the agent’s </a:t>
            </a:r>
            <a:r>
              <a:rPr lang="en-US" sz="2000" i="1" dirty="0"/>
              <a:t>beliefs</a:t>
            </a:r>
            <a:r>
              <a:rPr lang="en-US" sz="2000" dirty="0"/>
              <a:t> given the evidence</a:t>
            </a:r>
            <a:endParaRPr lang="en-US" sz="2000" i="1" dirty="0"/>
          </a:p>
          <a:p>
            <a:pPr eaLnBrk="1" hangingPunct="1"/>
            <a:endParaRPr lang="en-US" sz="2400" dirty="0"/>
          </a:p>
          <a:p>
            <a:pPr eaLnBrk="1" hangingPunct="1"/>
            <a:r>
              <a:rPr lang="en-US" sz="2400" dirty="0"/>
              <a:t>Probabilities change with new evidence:</a:t>
            </a:r>
          </a:p>
          <a:p>
            <a:pPr lvl="1" eaLnBrk="1" hangingPunct="1"/>
            <a:r>
              <a:rPr lang="en-US" sz="2000" dirty="0"/>
              <a:t>P(on time | no accidents, 5 a.m.) = 0.95</a:t>
            </a:r>
          </a:p>
          <a:p>
            <a:pPr lvl="1" eaLnBrk="1" hangingPunct="1"/>
            <a:r>
              <a:rPr lang="en-US" sz="2000" dirty="0"/>
              <a:t>P(on time | no accidents, 5 a.m., raining) = 0.80</a:t>
            </a:r>
          </a:p>
          <a:p>
            <a:pPr lvl="1" eaLnBrk="1" hangingPunct="1"/>
            <a:r>
              <a:rPr lang="en-US" sz="2000" dirty="0"/>
              <a:t>Observing new evidence causes </a:t>
            </a:r>
            <a:r>
              <a:rPr lang="en-US" sz="2000" i="1" dirty="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extLst>
      <p:ext uri="{BB962C8B-B14F-4D97-AF65-F5344CB8AC3E}">
        <p14:creationId xmlns:p14="http://schemas.microsoft.com/office/powerpoint/2010/main" val="206875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0" y="-25400"/>
            <a:ext cx="12192000" cy="1143000"/>
          </a:xfrm>
        </p:spPr>
        <p:txBody>
          <a:bodyPr/>
          <a:lstStyle/>
          <a:p>
            <a:pPr eaLnBrk="1" hangingPunct="1"/>
            <a:r>
              <a:rPr lang="en-US" dirty="0"/>
              <a:t>Inference by Enumeration</a:t>
            </a:r>
          </a:p>
        </p:txBody>
      </p:sp>
      <p:sp>
        <p:nvSpPr>
          <p:cNvPr id="1044483" name="Rectangle 3"/>
          <p:cNvSpPr>
            <a:spLocks noGrp="1" noChangeArrowheads="1"/>
          </p:cNvSpPr>
          <p:nvPr>
            <p:ph idx="4294967295"/>
          </p:nvPr>
        </p:nvSpPr>
        <p:spPr>
          <a:xfrm>
            <a:off x="0" y="1295400"/>
            <a:ext cx="8229600" cy="1328738"/>
          </a:xfrm>
        </p:spPr>
        <p:txBody>
          <a:bodyPr/>
          <a:lstStyle/>
          <a:p>
            <a:pPr eaLnBrk="1" hangingPunct="1">
              <a:lnSpc>
                <a:spcPct val="80000"/>
              </a:lnSpc>
            </a:pPr>
            <a:r>
              <a:rPr lang="en-US" sz="2000" dirty="0"/>
              <a:t>General case:</a:t>
            </a:r>
          </a:p>
          <a:p>
            <a:pPr lvl="1" eaLnBrk="1" hangingPunct="1">
              <a:lnSpc>
                <a:spcPct val="80000"/>
              </a:lnSpc>
            </a:pPr>
            <a:r>
              <a:rPr lang="en-US" sz="1800" dirty="0"/>
              <a:t>Evidence variables: </a:t>
            </a:r>
          </a:p>
          <a:p>
            <a:pPr lvl="1" eaLnBrk="1" hangingPunct="1">
              <a:lnSpc>
                <a:spcPct val="80000"/>
              </a:lnSpc>
            </a:pPr>
            <a:r>
              <a:rPr lang="en-US" sz="1800" dirty="0"/>
              <a:t>Query* variable:</a:t>
            </a:r>
          </a:p>
          <a:p>
            <a:pPr lvl="1" eaLnBrk="1" hangingPunct="1">
              <a:lnSpc>
                <a:spcPct val="80000"/>
              </a:lnSpc>
            </a:pPr>
            <a:r>
              <a:rPr lang="en-US" sz="1800" dirty="0"/>
              <a:t>Hidden variables:</a:t>
            </a:r>
          </a:p>
          <a:p>
            <a:pPr lvl="1" eaLnBrk="1" hangingPunct="1">
              <a:lnSpc>
                <a:spcPct val="80000"/>
              </a:lnSpc>
            </a:pPr>
            <a:endParaRPr lang="en-US" sz="1600" dirty="0"/>
          </a:p>
          <a:p>
            <a:pPr lvl="1" eaLnBrk="1" hangingPunct="1">
              <a:lnSpc>
                <a:spcPct val="80000"/>
              </a:lnSpc>
            </a:pPr>
            <a:endParaRPr lang="en-US" sz="1600" dirty="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9896783" y="23159"/>
            <a:ext cx="222235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We want:</a:t>
            </a:r>
          </a:p>
          <a:p>
            <a:pPr lvl="1">
              <a:lnSpc>
                <a:spcPct val="80000"/>
              </a:lnSpc>
            </a:pPr>
            <a:endParaRPr lang="en-US" sz="1600" dirty="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3: Normalize</a:t>
            </a:r>
          </a:p>
          <a:p>
            <a:pPr>
              <a:lnSpc>
                <a:spcPct val="80000"/>
              </a:lnSpc>
            </a:pPr>
            <a:endParaRPr lang="en-US" sz="2000" dirty="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468652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a:p>
          <a:p>
            <a:pPr eaLnBrk="1" hangingPunct="1"/>
            <a:endParaRPr lang="en-US" sz="2400" dirty="0"/>
          </a:p>
          <a:p>
            <a:pPr eaLnBrk="1" hangingPunct="1"/>
            <a:endParaRPr lang="en-US" sz="2400" dirty="0"/>
          </a:p>
          <a:p>
            <a:pPr eaLnBrk="1" hangingPunct="1"/>
            <a:r>
              <a:rPr lang="en-US" sz="2400" dirty="0"/>
              <a:t>Example:</a:t>
            </a:r>
          </a:p>
          <a:p>
            <a:pPr eaLnBrk="1" hangingPunct="1"/>
            <a:endParaRPr lang="en-US" sz="2400" dirty="0"/>
          </a:p>
        </p:txBody>
      </p:sp>
      <p:graphicFrame>
        <p:nvGraphicFramePr>
          <p:cNvPr id="1027084" name="Group 12"/>
          <p:cNvGraphicFramePr>
            <a:graphicFrameLocks noGrp="1"/>
          </p:cNvGraphicFramePr>
          <p:nvPr/>
        </p:nvGraphicFramePr>
        <p:xfrm>
          <a:off x="1383150" y="4244654"/>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27160" name="Group 88"/>
          <p:cNvGraphicFramePr>
            <a:graphicFrameLocks noGrp="1"/>
          </p:cNvGraphicFramePr>
          <p:nvPr/>
        </p:nvGraphicFramePr>
        <p:xfrm>
          <a:off x="3592950" y="3739829"/>
          <a:ext cx="22098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27213" name="Group 141"/>
          <p:cNvGraphicFramePr>
            <a:graphicFrameLocks noGrp="1"/>
          </p:cNvGraphicFramePr>
          <p:nvPr/>
        </p:nvGraphicFramePr>
        <p:xfrm>
          <a:off x="7479150" y="3758879"/>
          <a:ext cx="23622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0373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The 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a:t>More generally, can always write any joint distribution as an incremental product of conditional distributions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always true?</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82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Bayes’ Rule</a:t>
            </a:r>
          </a:p>
        </p:txBody>
      </p:sp>
      <p:sp>
        <p:nvSpPr>
          <p:cNvPr id="1017859" name="Rectangle 3"/>
          <p:cNvSpPr>
            <a:spLocks noGrp="1" noChangeArrowheads="1"/>
          </p:cNvSpPr>
          <p:nvPr>
            <p:ph idx="1"/>
          </p:nvPr>
        </p:nvSpPr>
        <p:spPr>
          <a:xfrm>
            <a:off x="694560" y="1600200"/>
            <a:ext cx="7992240" cy="5105400"/>
          </a:xfrm>
        </p:spPr>
        <p:txBody>
          <a:bodyPr>
            <a:normAutofit fontScale="92500" lnSpcReduction="10000"/>
          </a:bodyPr>
          <a:lstStyle/>
          <a:p>
            <a:pPr eaLnBrk="1" hangingPunct="1">
              <a:lnSpc>
                <a:spcPct val="80000"/>
              </a:lnSpc>
            </a:pPr>
            <a:r>
              <a:rPr lang="en-US" sz="2400" dirty="0"/>
              <a:t>Two ways to factor a joint distribution over two variables:</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Dividing, we get:</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at all helpful?</a:t>
            </a:r>
          </a:p>
          <a:p>
            <a:pPr lvl="6">
              <a:lnSpc>
                <a:spcPct val="80000"/>
              </a:lnSpc>
            </a:pPr>
            <a:endParaRPr lang="en-US" sz="1200" dirty="0"/>
          </a:p>
          <a:p>
            <a:pPr lvl="1" eaLnBrk="1" hangingPunct="1">
              <a:lnSpc>
                <a:spcPct val="80000"/>
              </a:lnSpc>
            </a:pPr>
            <a:r>
              <a:rPr lang="en-US" sz="2000" dirty="0"/>
              <a:t>Lets us build one conditional from its reverse</a:t>
            </a:r>
          </a:p>
          <a:p>
            <a:pPr lvl="1" eaLnBrk="1" hangingPunct="1">
              <a:lnSpc>
                <a:spcPct val="80000"/>
              </a:lnSpc>
            </a:pPr>
            <a:r>
              <a:rPr lang="en-US" sz="2000" dirty="0"/>
              <a:t>Often one conditional is tricky but the other one is simple</a:t>
            </a:r>
          </a:p>
          <a:p>
            <a:pPr lvl="1" eaLnBrk="1" hangingPunct="1">
              <a:lnSpc>
                <a:spcPct val="80000"/>
              </a:lnSpc>
            </a:pPr>
            <a:r>
              <a:rPr lang="en-US" sz="2000" dirty="0"/>
              <a:t>Foundation of many systems we’ll see later (e.g. ASR, MT)</a:t>
            </a:r>
          </a:p>
          <a:p>
            <a:pPr eaLnBrk="1" hangingPunct="1">
              <a:lnSpc>
                <a:spcPct val="80000"/>
              </a:lnSpc>
            </a:pPr>
            <a:endParaRPr lang="en-US" sz="2400" dirty="0"/>
          </a:p>
          <a:p>
            <a:pPr eaLnBrk="1" hangingPunct="1">
              <a:lnSpc>
                <a:spcPct val="80000"/>
              </a:lnSpc>
            </a:pPr>
            <a:r>
              <a:rPr lang="en-US" sz="2400" dirty="0"/>
              <a:t>In the running for most important AI equation!</a:t>
            </a:r>
          </a:p>
          <a:p>
            <a:pPr lvl="1" eaLnBrk="1" hangingPunct="1">
              <a:lnSpc>
                <a:spcPct val="80000"/>
              </a:lnSpc>
            </a:pPr>
            <a:endParaRPr lang="en-US" sz="2000" dirty="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669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7533" y="347562"/>
            <a:ext cx="8229600" cy="5926137"/>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337448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1D875-AE5D-394D-A9B5-E2B8708C3DA2}"/>
              </a:ext>
            </a:extLst>
          </p:cNvPr>
          <p:cNvSpPr>
            <a:spLocks noGrp="1"/>
          </p:cNvSpPr>
          <p:nvPr>
            <p:ph type="title"/>
          </p:nvPr>
        </p:nvSpPr>
        <p:spPr/>
        <p:txBody>
          <a:bodyPr/>
          <a:lstStyle/>
          <a:p>
            <a:r>
              <a:rPr lang="en-US" dirty="0"/>
              <a:t>Probabilistic Language Models</a:t>
            </a:r>
          </a:p>
        </p:txBody>
      </p:sp>
      <p:sp>
        <p:nvSpPr>
          <p:cNvPr id="7" name="Text Placeholder 6">
            <a:extLst>
              <a:ext uri="{FF2B5EF4-FFF2-40B4-BE49-F238E27FC236}">
                <a16:creationId xmlns:a16="http://schemas.microsoft.com/office/drawing/2014/main" id="{F8684062-8402-E849-BD99-C94862B18B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6315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idx="4294967295"/>
          </p:nvPr>
        </p:nvSpPr>
        <p:spPr>
          <a:xfrm>
            <a:off x="0" y="365125"/>
            <a:ext cx="10953750" cy="771525"/>
          </a:xfrm>
        </p:spPr>
        <p:txBody>
          <a:bodyPr/>
          <a:lstStyle/>
          <a:p>
            <a:pPr eaLnBrk="1" hangingPunct="1"/>
            <a:r>
              <a:rPr lang="en-US" dirty="0"/>
              <a:t>Uncertainty</a:t>
            </a:r>
          </a:p>
        </p:txBody>
      </p:sp>
      <p:sp>
        <p:nvSpPr>
          <p:cNvPr id="1030" name="Rectangle 3"/>
          <p:cNvSpPr>
            <a:spLocks noGrp="1" noChangeArrowheads="1"/>
          </p:cNvSpPr>
          <p:nvPr>
            <p:ph idx="4294967295"/>
          </p:nvPr>
        </p:nvSpPr>
        <p:spPr>
          <a:xfrm>
            <a:off x="0" y="1500188"/>
            <a:ext cx="6724650" cy="4525962"/>
          </a:xfrm>
        </p:spPr>
        <p:txBody>
          <a:bodyPr/>
          <a:lstStyle/>
          <a:p>
            <a:pPr eaLnBrk="1" hangingPunct="1">
              <a:lnSpc>
                <a:spcPct val="80000"/>
              </a:lnSpc>
            </a:pPr>
            <a:r>
              <a:rPr lang="en-US" sz="2400" dirty="0"/>
              <a:t>General situation:</a:t>
            </a:r>
          </a:p>
          <a:p>
            <a:pPr lvl="2">
              <a:lnSpc>
                <a:spcPct val="80000"/>
              </a:lnSpc>
            </a:pPr>
            <a:endParaRPr lang="en-US" sz="1600" dirty="0"/>
          </a:p>
          <a:p>
            <a:pPr lvl="1" eaLnBrk="1" hangingPunct="1">
              <a:lnSpc>
                <a:spcPct val="80000"/>
              </a:lnSpc>
            </a:pPr>
            <a:r>
              <a:rPr lang="en-US" sz="2000" b="1" dirty="0"/>
              <a:t>Observed variables (evidence)</a:t>
            </a:r>
            <a:r>
              <a:rPr lang="en-US" sz="2000" dirty="0"/>
              <a:t>: Agent knows certain things about the state of the world (e.g., sensor readings or symptoms)</a:t>
            </a:r>
          </a:p>
          <a:p>
            <a:pPr lvl="4">
              <a:lnSpc>
                <a:spcPct val="80000"/>
              </a:lnSpc>
            </a:pPr>
            <a:endParaRPr lang="en-US" sz="1200" dirty="0"/>
          </a:p>
          <a:p>
            <a:pPr lvl="1" eaLnBrk="1" hangingPunct="1">
              <a:lnSpc>
                <a:spcPct val="80000"/>
              </a:lnSpc>
            </a:pPr>
            <a:r>
              <a:rPr lang="en-US" sz="2000" b="1" dirty="0"/>
              <a:t>Unobserved variables (states)</a:t>
            </a:r>
            <a:r>
              <a:rPr lang="en-US" sz="2000" dirty="0"/>
              <a:t>: Agent needs to reason about other aspects (e.g. where an object is or what disease is present)</a:t>
            </a:r>
          </a:p>
          <a:p>
            <a:pPr lvl="4">
              <a:lnSpc>
                <a:spcPct val="80000"/>
              </a:lnSpc>
            </a:pPr>
            <a:endParaRPr lang="en-US" sz="1200" dirty="0"/>
          </a:p>
          <a:p>
            <a:pPr lvl="1" eaLnBrk="1" hangingPunct="1">
              <a:lnSpc>
                <a:spcPct val="80000"/>
              </a:lnSpc>
            </a:pPr>
            <a:r>
              <a:rPr lang="en-US" sz="2000" b="1" dirty="0"/>
              <a:t>Model</a:t>
            </a:r>
            <a:r>
              <a:rPr lang="en-US" sz="2000" dirty="0"/>
              <a:t>: Agent knows something about how the known variables relate to the unknown variables</a:t>
            </a:r>
            <a:endParaRPr lang="en-US" sz="2400" dirty="0"/>
          </a:p>
          <a:p>
            <a:pPr lvl="6">
              <a:lnSpc>
                <a:spcPct val="80000"/>
              </a:lnSpc>
            </a:pPr>
            <a:endParaRPr lang="en-US" sz="1200" dirty="0"/>
          </a:p>
          <a:p>
            <a:pPr eaLnBrk="1" hangingPunct="1">
              <a:lnSpc>
                <a:spcPct val="80000"/>
              </a:lnSpc>
            </a:pPr>
            <a:r>
              <a:rPr lang="en-US" sz="2400" dirty="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extLst>
      <p:ext uri="{BB962C8B-B14F-4D97-AF65-F5344CB8AC3E}">
        <p14:creationId xmlns:p14="http://schemas.microsoft.com/office/powerpoint/2010/main" val="3670897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p:txBody>
          <a:bodyPr>
            <a:normAutofit/>
          </a:bodyPr>
          <a:lstStyle/>
          <a:p>
            <a:r>
              <a:rPr lang="en-US" dirty="0"/>
              <a:t>One goal: assign a probability to a sentence</a:t>
            </a:r>
          </a:p>
          <a:p>
            <a:endParaRPr lang="en-US" dirty="0"/>
          </a:p>
          <a:p>
            <a:pPr lvl="1"/>
            <a:r>
              <a:rPr lang="en-US" dirty="0"/>
              <a:t>Autocomplete for texting</a:t>
            </a:r>
          </a:p>
          <a:p>
            <a:pPr lvl="1"/>
            <a:r>
              <a:rPr lang="en-US" dirty="0"/>
              <a:t>Machine Translation</a:t>
            </a:r>
          </a:p>
          <a:p>
            <a:pPr lvl="1"/>
            <a:r>
              <a:rPr lang="en-US" dirty="0"/>
              <a:t>Spelling Correction</a:t>
            </a:r>
          </a:p>
          <a:p>
            <a:pPr lvl="1"/>
            <a:r>
              <a:rPr lang="en-US" dirty="0"/>
              <a:t>Speech Recognition</a:t>
            </a:r>
          </a:p>
          <a:p>
            <a:pPr lvl="1"/>
            <a:endParaRPr lang="en-US" dirty="0"/>
          </a:p>
          <a:p>
            <a:r>
              <a:rPr lang="en-US" dirty="0"/>
              <a:t>Other Natural Language Generation tasks: summarization, question-answering, dialog systems</a:t>
            </a:r>
          </a:p>
        </p:txBody>
      </p:sp>
    </p:spTree>
    <p:extLst>
      <p:ext uri="{BB962C8B-B14F-4D97-AF65-F5344CB8AC3E}">
        <p14:creationId xmlns:p14="http://schemas.microsoft.com/office/powerpoint/2010/main" val="3107349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p:txBody>
          <a:bodyP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a:t>
            </a:r>
          </a:p>
          <a:p>
            <a:pPr eaLnBrk="1" hangingPunct="1"/>
            <a:r>
              <a:rPr lang="en-US" dirty="0">
                <a:latin typeface="Calibri" charset="0"/>
              </a:rPr>
              <a:t>Related task: probability of an upcoming word</a:t>
            </a:r>
          </a:p>
          <a:p>
            <a:pPr lvl="1" eaLnBrk="1" hangingPunct="1">
              <a:buNone/>
            </a:pPr>
            <a:r>
              <a:rPr lang="en-US" dirty="0">
                <a:latin typeface="Calibri" charset="0"/>
              </a:rPr>
              <a:t> </a:t>
            </a:r>
          </a:p>
          <a:p>
            <a:pPr eaLnBrk="1" hangingPunct="1"/>
            <a:r>
              <a:rPr lang="en-US" dirty="0">
                <a:latin typeface="Calibri" charset="0"/>
              </a:rPr>
              <a:t>A model that computes either of these is called a </a:t>
            </a:r>
            <a:r>
              <a:rPr lang="en-US" b="1" dirty="0">
                <a:solidFill>
                  <a:srgbClr val="CC0033"/>
                </a:solidFill>
                <a:latin typeface="Calibri" charset="0"/>
              </a:rPr>
              <a:t>language model </a:t>
            </a:r>
            <a:r>
              <a:rPr lang="en-US" dirty="0">
                <a:latin typeface="Calibri" charset="0"/>
              </a:rPr>
              <a:t>or </a:t>
            </a:r>
            <a:r>
              <a:rPr lang="en-US" b="1" dirty="0">
                <a:solidFill>
                  <a:srgbClr val="CC0033"/>
                </a:solidFill>
                <a:latin typeface="Calibri" charset="0"/>
              </a:rPr>
              <a:t>LM</a:t>
            </a:r>
            <a:endParaRPr lang="en-US" dirty="0">
              <a:latin typeface="Calibri" charset="0"/>
            </a:endParaRPr>
          </a:p>
        </p:txBody>
      </p:sp>
    </p:spTree>
    <p:extLst>
      <p:ext uri="{BB962C8B-B14F-4D97-AF65-F5344CB8AC3E}">
        <p14:creationId xmlns:p14="http://schemas.microsoft.com/office/powerpoint/2010/main" val="228590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p:txBody>
          <a:bodyP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solidFill>
                  <a:srgbClr val="A50021"/>
                </a:solidFill>
                <a:latin typeface="Calibri" charset="0"/>
              </a:rPr>
              <a:t>language model</a:t>
            </a:r>
            <a:r>
              <a:rPr lang="en-US" dirty="0">
                <a:latin typeface="Calibri" charset="0"/>
              </a:rPr>
              <a:t>.</a:t>
            </a:r>
          </a:p>
          <a:p>
            <a:pPr eaLnBrk="1" hangingPunct="1"/>
            <a:r>
              <a:rPr lang="en-US" dirty="0">
                <a:latin typeface="Calibri" charset="0"/>
              </a:rPr>
              <a:t>Better: </a:t>
            </a:r>
            <a:r>
              <a:rPr lang="en-US" b="1" dirty="0">
                <a:solidFill>
                  <a:srgbClr val="CC0033"/>
                </a:solidFill>
                <a:latin typeface="Calibri" charset="0"/>
              </a:rPr>
              <a:t>the grammar       </a:t>
            </a:r>
            <a:r>
              <a:rPr lang="en-US" dirty="0">
                <a:latin typeface="Calibri" charset="0"/>
              </a:rPr>
              <a:t>But </a:t>
            </a:r>
            <a:r>
              <a:rPr lang="en-US" b="1" dirty="0">
                <a:solidFill>
                  <a:srgbClr val="CC0033"/>
                </a:solidFill>
                <a:latin typeface="Calibri" charset="0"/>
              </a:rPr>
              <a:t>language model </a:t>
            </a:r>
            <a:r>
              <a:rPr lang="en-US" dirty="0">
                <a:latin typeface="Calibri" charset="0"/>
              </a:rPr>
              <a:t>or </a:t>
            </a:r>
            <a:r>
              <a:rPr lang="en-US" b="1" dirty="0">
                <a:solidFill>
                  <a:srgbClr val="CC0033"/>
                </a:solidFill>
                <a:latin typeface="Calibri" charset="0"/>
              </a:rPr>
              <a:t>LM </a:t>
            </a:r>
            <a:r>
              <a:rPr lang="en-US" dirty="0">
                <a:latin typeface="Calibri" charset="0"/>
              </a:rPr>
              <a:t>is standard</a:t>
            </a:r>
          </a:p>
        </p:txBody>
      </p:sp>
    </p:spTree>
    <p:extLst>
      <p:ext uri="{BB962C8B-B14F-4D97-AF65-F5344CB8AC3E}">
        <p14:creationId xmlns:p14="http://schemas.microsoft.com/office/powerpoint/2010/main" val="34967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marL="457200" lvl="1" indent="0" eaLnBrk="1" hangingPunct="1">
              <a:buNone/>
            </a:pPr>
            <a:r>
              <a:rPr lang="en-US" dirty="0">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4035248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
        <p:nvSpPr>
          <p:cNvPr id="2" name="Content Placeholder 1">
            <a:extLst>
              <a:ext uri="{FF2B5EF4-FFF2-40B4-BE49-F238E27FC236}">
                <a16:creationId xmlns:a16="http://schemas.microsoft.com/office/drawing/2014/main" id="{3153D5F4-CD0C-3343-AD33-527FCC7803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50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
        <p:nvSpPr>
          <p:cNvPr id="67589" name="Rectangle 3"/>
          <p:cNvSpPr>
            <a:spLocks noGrp="1" noChangeArrowheads="1"/>
          </p:cNvSpPr>
          <p:nvPr>
            <p:ph idx="1"/>
          </p:nvPr>
        </p:nvSpPr>
        <p:spPr/>
        <p:txBody>
          <a:bodyPr>
            <a:normAutofit/>
          </a:bodyPr>
          <a:lstStyle/>
          <a:p>
            <a:pPr eaLnBrk="1" hangingPunct="1"/>
            <a:r>
              <a:rPr lang="en-US" dirty="0">
                <a:latin typeface="Calibri" charset="0"/>
              </a:rPr>
              <a:t>Recall the definition of conditional probabilities</a:t>
            </a:r>
          </a:p>
          <a:p>
            <a:pPr marL="609585" lvl="1" indent="0">
              <a:buNone/>
            </a:pPr>
            <a:r>
              <a:rPr lang="en-US" b="1" dirty="0">
                <a:latin typeface="Calibri" charset="0"/>
              </a:rPr>
              <a:t>p(B|A) = P(A,B)/P(A)</a:t>
            </a:r>
            <a:r>
              <a:rPr lang="en-US" dirty="0">
                <a:latin typeface="Calibri" charset="0"/>
              </a:rPr>
              <a:t>	Rewriting:   </a:t>
            </a:r>
            <a:r>
              <a:rPr lang="en-US" b="1" dirty="0">
                <a:latin typeface="Calibri" charset="0"/>
              </a:rPr>
              <a:t>P(A,B) = P(A)P(B|A)</a:t>
            </a:r>
          </a:p>
          <a:p>
            <a:pPr marL="609585" lvl="1" indent="0">
              <a:buNone/>
            </a:pPr>
            <a:endParaRPr lang="en-US" dirty="0">
              <a:latin typeface="Calibri" charset="0"/>
            </a:endParaRPr>
          </a:p>
          <a:p>
            <a:r>
              <a:rPr lang="en-US" dirty="0">
                <a:latin typeface="Calibri" charset="0"/>
              </a:rPr>
              <a:t>More variables:</a:t>
            </a:r>
          </a:p>
          <a:p>
            <a:pPr marL="609585" lvl="1" indent="0">
              <a:buNone/>
            </a:pPr>
            <a:r>
              <a:rPr lang="en-US" dirty="0">
                <a:latin typeface="Calibri" charset="0"/>
              </a:rPr>
              <a:t> P(A,B,C,D) = P(A)P(B|A)P(C|A,B)P(D|A,B,C)</a:t>
            </a:r>
          </a:p>
          <a:p>
            <a:pPr eaLnBrk="1" hangingPunct="1"/>
            <a:r>
              <a:rPr lang="en-US" dirty="0">
                <a:latin typeface="Calibri" charset="0"/>
              </a:rPr>
              <a:t>The Chain Rule in General</a:t>
            </a:r>
          </a:p>
          <a:p>
            <a:pPr eaLnBrk="1" hangingPunct="1">
              <a:buNone/>
            </a:pPr>
            <a:r>
              <a:rPr lang="en-US" dirty="0">
                <a:latin typeface="Calibri" charset="0"/>
              </a:rPr>
              <a:t>  P(x</a:t>
            </a:r>
            <a:r>
              <a:rPr lang="en-US" baseline="-25000" dirty="0">
                <a:latin typeface="Calibri" charset="0"/>
              </a:rPr>
              <a:t>1</a:t>
            </a:r>
            <a:r>
              <a:rPr lang="en-US" dirty="0">
                <a:latin typeface="Calibri" charset="0"/>
              </a:rPr>
              <a:t>,x</a:t>
            </a:r>
            <a:r>
              <a:rPr lang="en-US" baseline="-25000" dirty="0">
                <a:latin typeface="Calibri" charset="0"/>
              </a:rPr>
              <a:t>2</a:t>
            </a:r>
            <a:r>
              <a:rPr lang="en-US" dirty="0">
                <a:latin typeface="Calibri" charset="0"/>
              </a:rPr>
              <a:t>,x</a:t>
            </a:r>
            <a:r>
              <a:rPr lang="en-US" baseline="-25000" dirty="0">
                <a:latin typeface="Calibri" charset="0"/>
              </a:rPr>
              <a:t>3</a:t>
            </a:r>
            <a:r>
              <a:rPr lang="en-US" dirty="0">
                <a:latin typeface="Calibri" charset="0"/>
              </a:rPr>
              <a:t>,…,</a:t>
            </a:r>
            <a:r>
              <a:rPr lang="en-US" dirty="0" err="1">
                <a:latin typeface="Calibri" charset="0"/>
              </a:rPr>
              <a:t>x</a:t>
            </a:r>
            <a:r>
              <a:rPr lang="en-US" baseline="-25000" dirty="0" err="1">
                <a:latin typeface="Calibri" charset="0"/>
              </a:rPr>
              <a:t>n</a:t>
            </a:r>
            <a:r>
              <a:rPr lang="en-US" dirty="0">
                <a:latin typeface="Calibri" charset="0"/>
              </a:rPr>
              <a:t>) = P(x</a:t>
            </a:r>
            <a:r>
              <a:rPr lang="en-US" baseline="-25000" dirty="0">
                <a:latin typeface="Calibri" charset="0"/>
              </a:rPr>
              <a:t>1</a:t>
            </a:r>
            <a:r>
              <a:rPr lang="en-US" dirty="0">
                <a:latin typeface="Calibri" charset="0"/>
              </a:rPr>
              <a:t>)P(x</a:t>
            </a:r>
            <a:r>
              <a:rPr lang="en-US" baseline="-25000" dirty="0">
                <a:latin typeface="Calibri" charset="0"/>
              </a:rPr>
              <a:t>2</a:t>
            </a:r>
            <a:r>
              <a:rPr lang="en-US" dirty="0">
                <a:latin typeface="Calibri" charset="0"/>
              </a:rPr>
              <a:t>|x</a:t>
            </a:r>
            <a:r>
              <a:rPr lang="en-US" baseline="-25000" dirty="0">
                <a:latin typeface="Calibri" charset="0"/>
              </a:rPr>
              <a:t>1</a:t>
            </a:r>
            <a:r>
              <a:rPr lang="en-US" dirty="0">
                <a:latin typeface="Calibri" charset="0"/>
              </a:rPr>
              <a:t>)P(x</a:t>
            </a:r>
            <a:r>
              <a:rPr lang="en-US" baseline="-25000" dirty="0">
                <a:latin typeface="Calibri" charset="0"/>
              </a:rPr>
              <a:t>3</a:t>
            </a:r>
            <a:r>
              <a:rPr lang="en-US" dirty="0">
                <a:latin typeface="Calibri" charset="0"/>
              </a:rPr>
              <a:t>|x</a:t>
            </a:r>
            <a:r>
              <a:rPr lang="en-US" baseline="-25000" dirty="0">
                <a:latin typeface="Calibri" charset="0"/>
              </a:rPr>
              <a:t>1</a:t>
            </a:r>
            <a:r>
              <a:rPr lang="en-US" dirty="0">
                <a:latin typeface="Calibri" charset="0"/>
              </a:rPr>
              <a:t>,x</a:t>
            </a:r>
            <a:r>
              <a:rPr lang="en-US" baseline="-25000" dirty="0">
                <a:latin typeface="Calibri" charset="0"/>
              </a:rPr>
              <a:t>2</a:t>
            </a:r>
            <a:r>
              <a:rPr lang="en-US" dirty="0">
                <a:latin typeface="Calibri" charset="0"/>
              </a:rPr>
              <a:t>)…P(x</a:t>
            </a:r>
            <a:r>
              <a:rPr lang="en-US" baseline="-25000" dirty="0">
                <a:latin typeface="Calibri" charset="0"/>
              </a:rPr>
              <a:t>n</a:t>
            </a:r>
            <a:r>
              <a:rPr lang="en-US" dirty="0">
                <a:latin typeface="Calibri" charset="0"/>
              </a:rPr>
              <a:t>|x</a:t>
            </a:r>
            <a:r>
              <a:rPr lang="en-US" baseline="-25000" dirty="0">
                <a:latin typeface="Calibri" charset="0"/>
              </a:rPr>
              <a:t>1</a:t>
            </a:r>
            <a:r>
              <a:rPr lang="en-US" dirty="0">
                <a:latin typeface="Calibri" charset="0"/>
              </a:rPr>
              <a:t>,…,x</a:t>
            </a:r>
            <a:r>
              <a:rPr lang="en-US" baseline="-25000" dirty="0">
                <a:latin typeface="Calibri" charset="0"/>
              </a:rPr>
              <a:t>n-1</a:t>
            </a:r>
            <a:r>
              <a:rPr lang="en-US"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96276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Joint probability of words in sentence</a:t>
            </a:r>
          </a:p>
        </p:txBody>
      </p:sp>
      <p:sp>
        <p:nvSpPr>
          <p:cNvPr id="2" name="Content Placeholder 1">
            <a:extLst>
              <a:ext uri="{FF2B5EF4-FFF2-40B4-BE49-F238E27FC236}">
                <a16:creationId xmlns:a16="http://schemas.microsoft.com/office/drawing/2014/main" id="{1E3AE70B-70B1-EB47-90DC-98D7CF03A1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693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Joint probability of words in sentence</a:t>
            </a:r>
          </a:p>
        </p:txBody>
      </p:sp>
      <p:sp>
        <p:nvSpPr>
          <p:cNvPr id="69635" name="Rectangle 3"/>
          <p:cNvSpPr>
            <a:spLocks noGrp="1" noChangeArrowheads="1"/>
          </p:cNvSpPr>
          <p:nvPr>
            <p:ph idx="1"/>
          </p:nvPr>
        </p:nvSpPr>
        <p:spPr/>
        <p:txBody>
          <a:bodyPr>
            <a:normAutofit/>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a:buNone/>
            </a:pPr>
            <a:endParaRPr lang="en-US" dirty="0">
              <a:latin typeface="Calibri" charset="0"/>
            </a:endParaRPr>
          </a:p>
          <a:p>
            <a:pPr>
              <a:buNone/>
            </a:pPr>
            <a:endParaRPr lang="en-US" dirty="0">
              <a:latin typeface="Calibri" charset="0"/>
            </a:endParaRPr>
          </a:p>
          <a:p>
            <a:pPr>
              <a:buNone/>
            </a:pPr>
            <a:r>
              <a:rPr lang="en-US" dirty="0">
                <a:latin typeface="Calibri" charset="0"/>
              </a:rPr>
              <a:t>P(“the underdog Philadelphia Eagles won”) =</a:t>
            </a:r>
          </a:p>
          <a:p>
            <a:pPr>
              <a:buNone/>
            </a:pPr>
            <a:r>
              <a:rPr lang="en-US" dirty="0">
                <a:latin typeface="Calibri" charset="0"/>
              </a:rPr>
              <a:t>	</a:t>
            </a:r>
            <a:r>
              <a:rPr lang="en-US" dirty="0">
                <a:solidFill>
                  <a:srgbClr val="404040"/>
                </a:solidFill>
                <a:latin typeface="Calibri" charset="0"/>
              </a:rPr>
              <a:t>P(the) ×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underdog|the</a:t>
            </a:r>
            <a:r>
              <a:rPr lang="en-US" dirty="0">
                <a:solidFill>
                  <a:srgbClr val="404040"/>
                </a:solidFill>
                <a:latin typeface="Calibri" charset="0"/>
              </a:rPr>
              <a:t>) ×  </a:t>
            </a:r>
            <a:br>
              <a:rPr lang="en-US" dirty="0">
                <a:solidFill>
                  <a:srgbClr val="404040"/>
                </a:solidFill>
                <a:latin typeface="Calibri" charset="0"/>
              </a:rPr>
            </a:br>
            <a:r>
              <a:rPr lang="en-US" dirty="0">
                <a:solidFill>
                  <a:srgbClr val="404040"/>
                </a:solidFill>
                <a:latin typeface="Calibri" charset="0"/>
              </a:rPr>
              <a:t>	P(</a:t>
            </a:r>
            <a:r>
              <a:rPr lang="en-US" dirty="0" err="1">
                <a:latin typeface="Calibri" charset="0"/>
              </a:rPr>
              <a:t>Philadelphia</a:t>
            </a:r>
            <a:r>
              <a:rPr lang="en-US" dirty="0" err="1">
                <a:solidFill>
                  <a:srgbClr val="404040"/>
                </a:solidFill>
                <a:latin typeface="Calibri" charset="0"/>
              </a:rPr>
              <a:t>|the</a:t>
            </a:r>
            <a:r>
              <a:rPr lang="en-US" dirty="0">
                <a:solidFill>
                  <a:srgbClr val="404040"/>
                </a:solidFill>
                <a:latin typeface="Calibri" charset="0"/>
              </a:rPr>
              <a:t> underdog) ×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Eagles|the</a:t>
            </a:r>
            <a:r>
              <a:rPr lang="en-US" dirty="0">
                <a:solidFill>
                  <a:srgbClr val="404040"/>
                </a:solidFill>
                <a:latin typeface="Calibri" charset="0"/>
              </a:rPr>
              <a:t> underdog </a:t>
            </a:r>
            <a:r>
              <a:rPr lang="en-US" dirty="0">
                <a:latin typeface="Calibri" charset="0"/>
              </a:rPr>
              <a:t>Philadelphia) x</a:t>
            </a:r>
            <a:r>
              <a:rPr lang="en-US" dirty="0">
                <a:solidFill>
                  <a:srgbClr val="404040"/>
                </a:solidFill>
                <a:latin typeface="Calibri" charset="0"/>
              </a:rPr>
              <a:t>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Philadelphia </a:t>
            </a:r>
            <a:r>
              <a:rPr lang="en-US" dirty="0">
                <a:solidFill>
                  <a:srgbClr val="404040"/>
                </a:solidFill>
                <a:latin typeface="Calibri" charset="0"/>
              </a:rPr>
              <a:t>Eagles)</a:t>
            </a:r>
          </a:p>
        </p:txBody>
      </p:sp>
      <p:graphicFrame>
        <p:nvGraphicFramePr>
          <p:cNvPr id="5" name="Object 2"/>
          <p:cNvGraphicFramePr>
            <a:graphicFrameLocks noChangeAspect="1"/>
          </p:cNvGraphicFramePr>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7181" name="Equation" r:id="rId4" imgW="2387600" imgH="355600" progId="Equation.3">
                  <p:embed/>
                </p:oleObj>
              </mc:Choice>
              <mc:Fallback>
                <p:oleObj name="Equation" r:id="rId4" imgW="2387600" imgH="35560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466363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885003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948324" y="2432520"/>
            <a:ext cx="10295351" cy="1477328"/>
          </a:xfrm>
          <a:prstGeom prst="rect">
            <a:avLst/>
          </a:prstGeom>
        </p:spPr>
        <p:txBody>
          <a:bodyPr wrap="square">
            <a:spAutoFit/>
          </a:bodyPr>
          <a:lstStyle/>
          <a:p>
            <a:endParaRPr lang="en-US" sz="3000" dirty="0">
              <a:latin typeface="Calibri" charset="0"/>
            </a:endParaRPr>
          </a:p>
          <a:p>
            <a:r>
              <a:rPr lang="en-US" sz="3000" dirty="0">
                <a:solidFill>
                  <a:srgbClr val="404040"/>
                </a:solidFill>
                <a:latin typeface="Calibri" charset="0"/>
              </a:rPr>
              <a:t>P(</a:t>
            </a:r>
            <a:r>
              <a:rPr lang="en-US" sz="3000" dirty="0" err="1">
                <a:solidFill>
                  <a:srgbClr val="404040"/>
                </a:solidFill>
                <a:latin typeface="Calibri" charset="0"/>
              </a:rPr>
              <a:t>won|the</a:t>
            </a:r>
            <a:r>
              <a:rPr lang="en-US" sz="3000" dirty="0">
                <a:solidFill>
                  <a:srgbClr val="404040"/>
                </a:solidFill>
                <a:latin typeface="Calibri" charset="0"/>
              </a:rPr>
              <a:t> underdog </a:t>
            </a:r>
            <a:r>
              <a:rPr lang="en-US" sz="3000" dirty="0">
                <a:latin typeface="Calibri" charset="0"/>
              </a:rPr>
              <a:t>team</a:t>
            </a:r>
            <a:r>
              <a:rPr lang="en-US" sz="3000" dirty="0">
                <a:solidFill>
                  <a:srgbClr val="404040"/>
                </a:solidFill>
                <a:latin typeface="Calibri" charset="0"/>
              </a:rPr>
              <a:t>) = </a:t>
            </a:r>
            <a:r>
              <a:rPr lang="en-US" sz="3000" u="sng" dirty="0">
                <a:solidFill>
                  <a:srgbClr val="404040"/>
                </a:solidFill>
                <a:latin typeface="Calibri" charset="0"/>
              </a:rPr>
              <a:t>Count(the underdog </a:t>
            </a:r>
            <a:r>
              <a:rPr lang="en-US" sz="3000" u="sng" dirty="0">
                <a:latin typeface="Calibri" charset="0"/>
              </a:rPr>
              <a:t>team </a:t>
            </a:r>
            <a:r>
              <a:rPr lang="en-US" sz="3000" u="sng" dirty="0">
                <a:solidFill>
                  <a:srgbClr val="404040"/>
                </a:solidFill>
                <a:latin typeface="Calibri" charset="0"/>
              </a:rPr>
              <a:t>won)</a:t>
            </a:r>
          </a:p>
          <a:p>
            <a:r>
              <a:rPr lang="en-US" sz="3000" dirty="0">
                <a:solidFill>
                  <a:srgbClr val="404040"/>
                </a:solidFill>
                <a:latin typeface="Calibri" charset="0"/>
              </a:rPr>
              <a:t>  					  Count(the underdog </a:t>
            </a:r>
            <a:r>
              <a:rPr lang="en-US" sz="3000" dirty="0">
                <a:latin typeface="Calibri" charset="0"/>
              </a:rPr>
              <a:t>team</a:t>
            </a:r>
            <a:r>
              <a:rPr lang="en-US" sz="3000" dirty="0">
                <a:solidFill>
                  <a:srgbClr val="404040"/>
                </a:solidFill>
                <a:latin typeface="Calibri" charset="0"/>
              </a:rPr>
              <a:t>) </a:t>
            </a:r>
          </a:p>
        </p:txBody>
      </p:sp>
    </p:spTree>
    <p:extLst>
      <p:ext uri="{BB962C8B-B14F-4D97-AF65-F5344CB8AC3E}">
        <p14:creationId xmlns:p14="http://schemas.microsoft.com/office/powerpoint/2010/main" val="3090531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0887-51E0-5B4C-B97F-0307EF75B317}"/>
              </a:ext>
            </a:extLst>
          </p:cNvPr>
          <p:cNvSpPr>
            <a:spLocks noGrp="1"/>
          </p:cNvSpPr>
          <p:nvPr>
            <p:ph type="title"/>
          </p:nvPr>
        </p:nvSpPr>
        <p:spPr/>
        <p:txBody>
          <a:bodyPr/>
          <a:lstStyle/>
          <a:p>
            <a:r>
              <a:rPr lang="en-US" dirty="0"/>
              <a:t>What Probabilities Are About</a:t>
            </a:r>
          </a:p>
        </p:txBody>
      </p:sp>
      <p:sp>
        <p:nvSpPr>
          <p:cNvPr id="3" name="Content Placeholder 2">
            <a:extLst>
              <a:ext uri="{FF2B5EF4-FFF2-40B4-BE49-F238E27FC236}">
                <a16:creationId xmlns:a16="http://schemas.microsoft.com/office/drawing/2014/main" id="{41A1D216-05C4-6149-A5BB-C360F31BF885}"/>
              </a:ext>
            </a:extLst>
          </p:cNvPr>
          <p:cNvSpPr>
            <a:spLocks noGrp="1"/>
          </p:cNvSpPr>
          <p:nvPr>
            <p:ph idx="1"/>
          </p:nvPr>
        </p:nvSpPr>
        <p:spPr/>
        <p:txBody>
          <a:bodyPr/>
          <a:lstStyle/>
          <a:p>
            <a:r>
              <a:rPr lang="en-US" dirty="0"/>
              <a:t>Like logical assertions, probabilities are about </a:t>
            </a:r>
            <a:r>
              <a:rPr lang="en-US" b="1" dirty="0"/>
              <a:t>possible worlds</a:t>
            </a:r>
            <a:r>
              <a:rPr lang="en-US" dirty="0"/>
              <a:t>.  Instead of strictly ruling out possibilities (where a logical assertion is false), probabilities quantify </a:t>
            </a:r>
            <a:r>
              <a:rPr lang="en-US" b="1" dirty="0"/>
              <a:t>how likely </a:t>
            </a:r>
            <a:r>
              <a:rPr lang="en-US" dirty="0"/>
              <a:t>a particular possible world is. </a:t>
            </a:r>
          </a:p>
          <a:p>
            <a:r>
              <a:rPr lang="en-US" dirty="0"/>
              <a:t>In probability theory, the possible worlds are called the</a:t>
            </a:r>
            <a:r>
              <a:rPr lang="en-US" b="1" dirty="0"/>
              <a:t> sample space</a:t>
            </a:r>
            <a:r>
              <a:rPr lang="en-US" dirty="0"/>
              <a:t>, and they </a:t>
            </a:r>
            <a:r>
              <a:rPr lang="en-US" b="1" dirty="0"/>
              <a:t>mutually exclusive </a:t>
            </a:r>
            <a:r>
              <a:rPr lang="en-US" dirty="0"/>
              <a:t>and </a:t>
            </a:r>
            <a:r>
              <a:rPr lang="en-US" b="1" dirty="0"/>
              <a:t>exhaustive.  </a:t>
            </a:r>
          </a:p>
          <a:p>
            <a:r>
              <a:rPr lang="en-US" dirty="0"/>
              <a:t>A fully specified probability model associates a probability </a:t>
            </a:r>
            <a:r>
              <a:rPr lang="en-US" b="1" dirty="0"/>
              <a:t>P(𝑤)</a:t>
            </a:r>
            <a:r>
              <a:rPr lang="en-US" dirty="0"/>
              <a:t> with each possible world </a:t>
            </a:r>
            <a:r>
              <a:rPr lang="en-US" b="1" dirty="0"/>
              <a:t>𝑤</a:t>
            </a:r>
            <a:r>
              <a:rPr lang="en-US" dirty="0"/>
              <a:t>.  </a:t>
            </a:r>
          </a:p>
          <a:p>
            <a:endParaRPr lang="en-US" dirty="0"/>
          </a:p>
        </p:txBody>
      </p:sp>
    </p:spTree>
    <p:extLst>
      <p:ext uri="{BB962C8B-B14F-4D97-AF65-F5344CB8AC3E}">
        <p14:creationId xmlns:p14="http://schemas.microsoft.com/office/powerpoint/2010/main" val="697628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p:sp>
        <p:nvSpPr>
          <p:cNvPr id="4" name="Content Placeholder 3">
            <a:extLst>
              <a:ext uri="{FF2B5EF4-FFF2-40B4-BE49-F238E27FC236}">
                <a16:creationId xmlns:a16="http://schemas.microsoft.com/office/drawing/2014/main" id="{FCC0B420-B23D-654A-B014-D2490910AA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7172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Para xmlns:m="http://schemas.openxmlformats.org/officeDocument/2006/math">
                    <m:oMathParaPr>
                      <m:jc m:val="centerGroup"/>
                    </m:oMathParaPr>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m:oMathPara>
                </a14:m>
                <a:endParaRPr lang="en-US" dirty="0"/>
              </a:p>
              <a:p>
                <a:r>
                  <a:rPr lang="en-US" dirty="0"/>
                  <a:t>K is the number of context words that we take into account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702695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extLst>
                        <a:ext uri="{9D8B030D-6E8A-4147-A177-3AD203B41FA5}">
                          <a16:colId xmlns:a16="http://schemas.microsoft.com/office/drawing/2014/main" val="20000"/>
                        </a:ext>
                      </a:extLst>
                    </a:gridCol>
                    <a:gridCol w="2321230">
                      <a:extLst>
                        <a:ext uri="{9D8B030D-6E8A-4147-A177-3AD203B41FA5}">
                          <a16:colId xmlns:a16="http://schemas.microsoft.com/office/drawing/2014/main" val="20001"/>
                        </a:ext>
                      </a:extLst>
                    </a:gridCol>
                    <a:gridCol w="2655518">
                      <a:extLst>
                        <a:ext uri="{9D8B030D-6E8A-4147-A177-3AD203B41FA5}">
                          <a16:colId xmlns:a16="http://schemas.microsoft.com/office/drawing/2014/main" val="20002"/>
                        </a:ext>
                      </a:extLst>
                    </a:gridCol>
                    <a:gridCol w="2981193">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unigram</a:t>
                          </a:r>
                        </a:p>
                      </a:txBody>
                      <a:tcPr/>
                    </a:tc>
                    <a:tc>
                      <a:txBody>
                        <a:bodyPr/>
                        <a:lstStyle/>
                        <a:p>
                          <a:r>
                            <a:rPr lang="en-US" b="1" dirty="0"/>
                            <a:t>no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extLst>
                      <a:ext uri="{0D108BD9-81ED-4DB2-BD59-A6C34878D82A}">
                        <a16:rowId xmlns:a16="http://schemas.microsoft.com/office/drawing/2014/main" val="10001"/>
                      </a:ext>
                    </a:extLst>
                  </a:tr>
                  <a:tr h="370840">
                    <a:tc>
                      <a:txBody>
                        <a:bodyPr/>
                        <a:lstStyle/>
                        <a:p>
                          <a:r>
                            <a:rPr lang="en-US" dirty="0"/>
                            <a:t>bigram</a:t>
                          </a:r>
                        </a:p>
                      </a:txBody>
                      <a:tcPr/>
                    </a:tc>
                    <a:tc>
                      <a:txBody>
                        <a:bodyPr/>
                        <a:lstStyle/>
                        <a:p>
                          <a:r>
                            <a:rPr lang="en-US" dirty="0"/>
                            <a:t>1 word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2"/>
                      </a:ext>
                    </a:extLst>
                  </a:tr>
                  <a:tr h="370840">
                    <a:tc>
                      <a:txBody>
                        <a:bodyPr/>
                        <a:lstStyle/>
                        <a:p>
                          <a:r>
                            <a:rPr lang="en-US" dirty="0"/>
                            <a:t>trigram</a:t>
                          </a:r>
                        </a:p>
                      </a:txBody>
                      <a:tcPr/>
                    </a:tc>
                    <a:tc>
                      <a:txBody>
                        <a:bodyPr/>
                        <a:lstStyle/>
                        <a:p>
                          <a:r>
                            <a:rPr lang="en-US" dirty="0"/>
                            <a:t>2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3"/>
                      </a:ext>
                    </a:extLst>
                  </a:tr>
                  <a:tr h="370840">
                    <a:tc>
                      <a:txBody>
                        <a:bodyPr/>
                        <a:lstStyle/>
                        <a:p>
                          <a:r>
                            <a:rPr lang="en-US" dirty="0"/>
                            <a:t>4-gram</a:t>
                          </a:r>
                        </a:p>
                      </a:txBody>
                      <a:tcPr/>
                    </a:tc>
                    <a:tc>
                      <a:txBody>
                        <a:bodyPr/>
                        <a:lstStyle/>
                        <a:p>
                          <a:r>
                            <a:rPr lang="en-US" dirty="0"/>
                            <a:t>3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860363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17929"/>
            <a:ext cx="9956800" cy="990600"/>
          </a:xfrm>
        </p:spPr>
        <p:txBody>
          <a:bodyPr/>
          <a:lstStyle/>
          <a:p>
            <a:pPr eaLnBrk="1" hangingPunct="1"/>
            <a:r>
              <a:rPr lang="en-US" dirty="0"/>
              <a:t>Historical Notes</a:t>
            </a:r>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extLst>
                        <a:ext uri="{9D8B030D-6E8A-4147-A177-3AD203B41FA5}">
                          <a16:colId xmlns:a16="http://schemas.microsoft.com/office/drawing/2014/main" val="20000"/>
                        </a:ext>
                      </a:extLst>
                    </a:gridCol>
                    <a:gridCol w="8334678">
                      <a:extLst>
                        <a:ext uri="{9D8B030D-6E8A-4147-A177-3AD203B41FA5}">
                          <a16:colId xmlns:a16="http://schemas.microsoft.com/office/drawing/2014/main" val="20001"/>
                        </a:ext>
                      </a:extLst>
                    </a:gridCol>
                  </a:tblGrid>
                  <a:tr h="888522">
                    <a:tc>
                      <a:txBody>
                        <a:bodyPr/>
                        <a:lstStyle/>
                        <a:p>
                          <a:r>
                            <a:rPr lang="en-US" dirty="0"/>
                            <a:t>1913</a:t>
                          </a:r>
                        </a:p>
                      </a:txBody>
                      <a:tcPr/>
                    </a:tc>
                    <a:tc>
                      <a:txBody>
                        <a:bodyPr/>
                        <a:lstStyle/>
                        <a:p>
                          <a:r>
                            <a:rPr lang="en-US" dirty="0"/>
                            <a:t>Andrei Markov counts 20k letters in </a:t>
                          </a:r>
                          <a:r>
                            <a:rPr lang="en-US" i="1" dirty="0"/>
                            <a:t>Eugene </a:t>
                          </a:r>
                          <a:r>
                            <a:rPr lang="en-US" i="1" dirty="0" err="1"/>
                            <a:t>Onegin</a:t>
                          </a:r>
                          <a:endParaRPr lang="en-US" dirty="0"/>
                        </a:p>
                      </a:txBody>
                      <a:tcPr/>
                    </a:tc>
                    <a:extLst>
                      <a:ext uri="{0D108BD9-81ED-4DB2-BD59-A6C34878D82A}">
                        <a16:rowId xmlns:a16="http://schemas.microsoft.com/office/drawing/2014/main" val="10000"/>
                      </a:ext>
                    </a:extLst>
                  </a:tr>
                  <a:tr h="888522">
                    <a:tc>
                      <a:txBody>
                        <a:bodyPr/>
                        <a:lstStyle/>
                        <a:p>
                          <a:r>
                            <a:rPr lang="en-US" dirty="0"/>
                            <a:t>1948</a:t>
                          </a:r>
                        </a:p>
                      </a:txBody>
                      <a:tcPr/>
                    </a:tc>
                    <a:tc>
                      <a:txBody>
                        <a:bodyPr/>
                        <a:lstStyle/>
                        <a:p>
                          <a:r>
                            <a:rPr lang="en-US" dirty="0"/>
                            <a:t>Claude Shannon uses n-grams to approximate English</a:t>
                          </a:r>
                        </a:p>
                      </a:txBody>
                      <a:tcPr/>
                    </a:tc>
                    <a:extLst>
                      <a:ext uri="{0D108BD9-81ED-4DB2-BD59-A6C34878D82A}">
                        <a16:rowId xmlns:a16="http://schemas.microsoft.com/office/drawing/2014/main" val="10001"/>
                      </a:ext>
                    </a:extLst>
                  </a:tr>
                  <a:tr h="888522">
                    <a:tc>
                      <a:txBody>
                        <a:bodyPr/>
                        <a:lstStyle/>
                        <a:p>
                          <a:r>
                            <a:rPr lang="en-US" dirty="0"/>
                            <a:t>1956</a:t>
                          </a:r>
                        </a:p>
                      </a:txBody>
                      <a:tcPr/>
                    </a:tc>
                    <a:tc>
                      <a:txBody>
                        <a:bodyPr/>
                        <a:lstStyle/>
                        <a:p>
                          <a:r>
                            <a:rPr lang="en-US" sz="1800" b="0" i="0" u="none" strike="noStrike" kern="1200" dirty="0">
                              <a:solidFill>
                                <a:schemeClr val="dk1"/>
                              </a:solidFill>
                              <a:effectLst/>
                              <a:latin typeface="+mn-lt"/>
                              <a:ea typeface="+mn-ea"/>
                              <a:cs typeface="+mn-cs"/>
                            </a:rPr>
                            <a:t>Noam Chomsky </a:t>
                          </a:r>
                          <a:r>
                            <a:rPr lang="en-US" dirty="0"/>
                            <a:t>decries finite-state Markov Models</a:t>
                          </a:r>
                        </a:p>
                      </a:txBody>
                      <a:tcPr/>
                    </a:tc>
                    <a:extLst>
                      <a:ext uri="{0D108BD9-81ED-4DB2-BD59-A6C34878D82A}">
                        <a16:rowId xmlns:a16="http://schemas.microsoft.com/office/drawing/2014/main" val="10002"/>
                      </a:ext>
                    </a:extLst>
                  </a:tr>
                  <a:tr h="888522">
                    <a:tc>
                      <a:txBody>
                        <a:bodyPr/>
                        <a:lstStyle/>
                        <a:p>
                          <a:r>
                            <a:rPr lang="en-US" dirty="0"/>
                            <a:t>1980s</a:t>
                          </a:r>
                        </a:p>
                      </a:txBody>
                      <a:tcPr/>
                    </a:tc>
                    <a:tc>
                      <a:txBody>
                        <a:bodyPr/>
                        <a:lstStyle/>
                        <a:p>
                          <a:r>
                            <a:rPr lang="en-US" dirty="0"/>
                            <a:t>Fred </a:t>
                          </a:r>
                          <a:r>
                            <a:rPr lang="en-US" dirty="0" err="1"/>
                            <a:t>Jelinek</a:t>
                          </a:r>
                          <a:r>
                            <a:rPr lang="en-US" dirty="0"/>
                            <a:t> at IBM TJ Watson uses n-grams for ASR,</a:t>
                          </a:r>
                          <a:r>
                            <a:rPr lang="en-US" baseline="0" dirty="0"/>
                            <a:t> think about 2 other ideas for models: (1) MT, (2) stock market prediction</a:t>
                          </a:r>
                          <a:endParaRPr lang="en-US" dirty="0"/>
                        </a:p>
                      </a:txBody>
                      <a:tcPr/>
                    </a:tc>
                    <a:extLst>
                      <a:ext uri="{0D108BD9-81ED-4DB2-BD59-A6C34878D82A}">
                        <a16:rowId xmlns:a16="http://schemas.microsoft.com/office/drawing/2014/main" val="10003"/>
                      </a:ext>
                    </a:extLst>
                  </a:tr>
                  <a:tr h="888522">
                    <a:tc>
                      <a:txBody>
                        <a:bodyPr/>
                        <a:lstStyle/>
                        <a:p>
                          <a:r>
                            <a:rPr lang="en-US" dirty="0"/>
                            <a:t>1993</a:t>
                          </a:r>
                        </a:p>
                      </a:txBody>
                      <a:tcPr/>
                    </a:tc>
                    <a:tc>
                      <a:txBody>
                        <a:bodyPr/>
                        <a:lstStyle/>
                        <a:p>
                          <a:r>
                            <a:rPr lang="en-US" dirty="0"/>
                            <a:t>Jelinek at</a:t>
                          </a:r>
                          <a:r>
                            <a:rPr lang="en-US" baseline="0" dirty="0"/>
                            <a:t> team develops statistical </a:t>
                          </a:r>
                          <a:r>
                            <a:rPr lang="en-US" dirty="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extLst>
                      <a:ext uri="{0D108BD9-81ED-4DB2-BD59-A6C34878D82A}">
                        <a16:rowId xmlns:a16="http://schemas.microsoft.com/office/drawing/2014/main" val="10004"/>
                      </a:ext>
                    </a:extLst>
                  </a:tr>
                  <a:tr h="888522">
                    <a:tc>
                      <a:txBody>
                        <a:bodyPr/>
                        <a:lstStyle/>
                        <a:p>
                          <a:endParaRPr lang="en-US" dirty="0"/>
                        </a:p>
                      </a:txBody>
                      <a:tcPr/>
                    </a:tc>
                    <a:tc>
                      <a:txBody>
                        <a:bodyPr/>
                        <a:lstStyle/>
                        <a:p>
                          <a:r>
                            <a:rPr lang="en-US" dirty="0" err="1"/>
                            <a:t>Jelinek</a:t>
                          </a:r>
                          <a:r>
                            <a:rPr lang="en-US" dirty="0"/>
                            <a:t> left IBM to found</a:t>
                          </a:r>
                          <a:r>
                            <a:rPr lang="en-US" baseline="0" dirty="0"/>
                            <a:t> CLSP at JHU</a:t>
                          </a:r>
                        </a:p>
                        <a:p>
                          <a:r>
                            <a:rPr lang="en-US" baseline="0" dirty="0"/>
                            <a:t>Peter Brown and Robert Mercer move to Renaissance Technology</a:t>
                          </a:r>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2464806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304801" y="3707899"/>
            <a:ext cx="107696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8205"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2305462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81354" y="3506212"/>
            <a:ext cx="11480800" cy="2554545"/>
          </a:xfrm>
          <a:prstGeom prst="rect">
            <a:avLst/>
          </a:prstGeom>
          <a:noFill/>
        </p:spPr>
        <p:txBody>
          <a:bodyPr wrap="square" rtlCol="0">
            <a:spAutoFit/>
          </a:bodyPr>
          <a:lstStyle/>
          <a:p>
            <a:r>
              <a:rPr lang="en-US" sz="2000" dirty="0" err="1">
                <a:latin typeface="Courier"/>
                <a:cs typeface="Courier"/>
              </a:rPr>
              <a:t>texaco</a:t>
            </a:r>
            <a:r>
              <a:rPr lang="en-US" sz="2000" dirty="0">
                <a:latin typeface="Courier"/>
                <a:cs typeface="Courier"/>
              </a:rPr>
              <a:t> rose one in this issue is pursuing growth in a boiler house said </a:t>
            </a:r>
            <a:r>
              <a:rPr lang="en-US" sz="2000" dirty="0" err="1">
                <a:latin typeface="Courier"/>
                <a:cs typeface="Courier"/>
              </a:rPr>
              <a:t>mr.</a:t>
            </a:r>
            <a:r>
              <a:rPr lang="en-US" sz="2000" dirty="0">
                <a:latin typeface="Courier"/>
                <a:cs typeface="Courier"/>
              </a:rPr>
              <a:t> </a:t>
            </a:r>
            <a:r>
              <a:rPr lang="en-US" sz="2000" dirty="0" err="1">
                <a:latin typeface="Courier"/>
                <a:cs typeface="Courier"/>
              </a:rPr>
              <a:t>gurria</a:t>
            </a:r>
            <a:r>
              <a:rPr lang="en-US" sz="2000" dirty="0">
                <a:latin typeface="Courier"/>
                <a:cs typeface="Courier"/>
              </a:rPr>
              <a:t> </a:t>
            </a:r>
            <a:r>
              <a:rPr lang="en-US" sz="2000" dirty="0" err="1">
                <a:latin typeface="Courier"/>
                <a:cs typeface="Courier"/>
              </a:rPr>
              <a:t>mexico</a:t>
            </a:r>
            <a:r>
              <a:rPr lang="en-US" sz="2000" dirty="0">
                <a:latin typeface="Courier"/>
                <a:cs typeface="Courier"/>
              </a:rPr>
              <a:t> 's motion control proposal </a:t>
            </a:r>
          </a:p>
          <a:p>
            <a:endParaRPr lang="en-US" sz="2000" dirty="0">
              <a:latin typeface="Courier"/>
              <a:cs typeface="Courier"/>
            </a:endParaRPr>
          </a:p>
          <a:p>
            <a:r>
              <a:rPr lang="en-US" sz="2000" dirty="0">
                <a:latin typeface="Courier"/>
                <a:cs typeface="Courier"/>
              </a:rPr>
              <a:t>without permission from five hundred fifty five yen </a:t>
            </a:r>
          </a:p>
          <a:p>
            <a:endParaRPr lang="en-US" sz="2000" dirty="0">
              <a:latin typeface="Courier"/>
              <a:cs typeface="Courier"/>
            </a:endParaRPr>
          </a:p>
          <a:p>
            <a:r>
              <a:rPr lang="en-US" sz="2000" dirty="0">
                <a:latin typeface="Courier"/>
                <a:cs typeface="Courier"/>
              </a:rPr>
              <a:t>outside new car parking lot of the agreement reached</a:t>
            </a:r>
          </a:p>
          <a:p>
            <a:endParaRPr lang="en-US" sz="2000" dirty="0">
              <a:latin typeface="Courier"/>
              <a:cs typeface="Courier"/>
            </a:endParaRPr>
          </a:p>
          <a:p>
            <a:r>
              <a:rPr lang="en-US" sz="2000" dirty="0">
                <a:latin typeface="Courier"/>
                <a:cs typeface="Courier"/>
              </a:rPr>
              <a:t>this would be a record </a:t>
            </a:r>
            <a:r>
              <a:rPr lang="en-US" sz="2000" dirty="0" err="1">
                <a:latin typeface="Courier"/>
                <a:cs typeface="Courier"/>
              </a:rPr>
              <a:t>november</a:t>
            </a:r>
            <a:endParaRPr lang="en-US" sz="2000" dirty="0">
              <a:latin typeface="Courier"/>
              <a:cs typeface="Courier"/>
            </a:endParaRPr>
          </a:p>
        </p:txBody>
      </p:sp>
      <p:graphicFrame>
        <p:nvGraphicFramePr>
          <p:cNvPr id="6" name="Object 3"/>
          <p:cNvGraphicFramePr>
            <a:graphicFrameLocks noChangeAspect="1"/>
          </p:cNvGraphicFramePr>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9229"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06781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406400" y="1803400"/>
            <a:ext cx="11379200" cy="4876800"/>
          </a:xfrm>
        </p:spPr>
        <p:txBody>
          <a:bodyPr>
            <a:normAutofit/>
          </a:bodyPr>
          <a:lstStyle/>
          <a:p>
            <a:r>
              <a:rPr lang="en-US" dirty="0"/>
              <a:t>We can extend to trigrams, 4-grams, 5-grams</a:t>
            </a:r>
          </a:p>
          <a:p>
            <a:r>
              <a:rPr lang="en-US" dirty="0"/>
              <a:t>In general this is an insufficient model of language</a:t>
            </a:r>
          </a:p>
          <a:p>
            <a:pPr lvl="1"/>
            <a:r>
              <a:rPr lang="en-US" dirty="0"/>
              <a:t>because language has </a:t>
            </a:r>
            <a:r>
              <a:rPr lang="en-US" b="1" dirty="0">
                <a:solidFill>
                  <a:srgbClr val="008000"/>
                </a:solidFill>
              </a:rPr>
              <a:t>long-distance dependencies</a:t>
            </a:r>
            <a:r>
              <a:rPr lang="en-US" dirty="0"/>
              <a:t>:</a:t>
            </a:r>
          </a:p>
          <a:p>
            <a:pPr marL="609585" lvl="1" indent="0">
              <a:buNone/>
            </a:pPr>
            <a:endParaRPr lang="en-US" dirty="0"/>
          </a:p>
          <a:p>
            <a:pPr marL="609585" lvl="1" indent="0">
              <a:buNone/>
            </a:pPr>
            <a:r>
              <a:rPr lang="en-US" dirty="0"/>
              <a:t>“The computer(s) which I had just put into the machine room on the fifth floor is (are) crashing.”</a:t>
            </a:r>
          </a:p>
          <a:p>
            <a:pPr lvl="1"/>
            <a:endParaRPr lang="en-US" dirty="0"/>
          </a:p>
          <a:p>
            <a:r>
              <a:rPr lang="en-US" dirty="0"/>
              <a:t>But we can often get away with N-gram models</a:t>
            </a:r>
          </a:p>
        </p:txBody>
      </p:sp>
    </p:spTree>
    <p:extLst>
      <p:ext uri="{BB962C8B-B14F-4D97-AF65-F5344CB8AC3E}">
        <p14:creationId xmlns:p14="http://schemas.microsoft.com/office/powerpoint/2010/main" val="389380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3304165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ext uri="{D42A27DB-BD31-4B8C-83A1-F6EECF244321}">
                <p14:modId xmlns:p14="http://schemas.microsoft.com/office/powerpoint/2010/main" val="2575644381"/>
              </p:ext>
            </p:extLst>
          </p:nvPr>
        </p:nvGraphicFramePr>
        <p:xfrm>
          <a:off x="2352430" y="2163890"/>
          <a:ext cx="7213600" cy="1671672"/>
        </p:xfrm>
        <a:graphic>
          <a:graphicData uri="http://schemas.openxmlformats.org/presentationml/2006/ole">
            <mc:AlternateContent xmlns:mc="http://schemas.openxmlformats.org/markup-compatibility/2006">
              <mc:Choice xmlns:v="urn:schemas-microsoft-com:vml" Requires="v">
                <p:oleObj spid="_x0000_s10265" name="Equation" r:id="rId4" imgW="1752600" imgH="406400" progId="Equation.3">
                  <p:embed/>
                </p:oleObj>
              </mc:Choice>
              <mc:Fallback>
                <p:oleObj name="Equation" r:id="rId4" imgW="1752600" imgH="4064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430" y="2163890"/>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876481269"/>
              </p:ext>
            </p:extLst>
          </p:nvPr>
        </p:nvGraphicFramePr>
        <p:xfrm>
          <a:off x="2828915" y="4602290"/>
          <a:ext cx="6117088" cy="1671672"/>
        </p:xfrm>
        <a:graphic>
          <a:graphicData uri="http://schemas.openxmlformats.org/presentationml/2006/ole">
            <mc:AlternateContent xmlns:mc="http://schemas.openxmlformats.org/markup-compatibility/2006">
              <mc:Choice xmlns:v="urn:schemas-microsoft-com:vml" Requires="v">
                <p:oleObj spid="_x0000_s10266" name="Equation" r:id="rId6" imgW="1485900" imgH="406400" progId="Equation.3">
                  <p:embed/>
                </p:oleObj>
              </mc:Choice>
              <mc:Fallback>
                <p:oleObj name="Equation" r:id="rId6" imgW="1485900" imgH="406400" progId="Equation.3">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915" y="4602290"/>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11853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11277"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962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Random 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a:t>A random variable is some aspect of the world about which we (may) have uncertainty</a:t>
            </a:r>
          </a:p>
          <a:p>
            <a:pPr lvl="8">
              <a:lnSpc>
                <a:spcPct val="90000"/>
              </a:lnSpc>
            </a:pPr>
            <a:endParaRPr lang="en-US" sz="1200" dirty="0"/>
          </a:p>
          <a:p>
            <a:pPr lvl="1" eaLnBrk="1" hangingPunct="1">
              <a:lnSpc>
                <a:spcPct val="90000"/>
              </a:lnSpc>
            </a:pPr>
            <a:r>
              <a:rPr lang="en-US" sz="2000" dirty="0"/>
              <a:t>R = Is it raining?</a:t>
            </a:r>
          </a:p>
          <a:p>
            <a:pPr lvl="1" eaLnBrk="1" hangingPunct="1">
              <a:lnSpc>
                <a:spcPct val="90000"/>
              </a:lnSpc>
            </a:pPr>
            <a:r>
              <a:rPr lang="en-US" sz="2000" dirty="0"/>
              <a:t>U = Is the professor carrying an umbrella?</a:t>
            </a:r>
          </a:p>
          <a:p>
            <a:pPr lvl="1" eaLnBrk="1" hangingPunct="1">
              <a:lnSpc>
                <a:spcPct val="90000"/>
              </a:lnSpc>
            </a:pPr>
            <a:endParaRPr lang="en-US" sz="1600" dirty="0"/>
          </a:p>
          <a:p>
            <a:pPr eaLnBrk="1" hangingPunct="1">
              <a:lnSpc>
                <a:spcPct val="90000"/>
              </a:lnSpc>
            </a:pPr>
            <a:r>
              <a:rPr lang="en-US" sz="2400" dirty="0"/>
              <a:t>We denote random variables with capital letters</a:t>
            </a:r>
          </a:p>
          <a:p>
            <a:pPr lvl="2">
              <a:lnSpc>
                <a:spcPct val="90000"/>
              </a:lnSpc>
            </a:pPr>
            <a:endParaRPr lang="en-US" sz="1600" dirty="0"/>
          </a:p>
        </p:txBody>
      </p:sp>
    </p:spTree>
    <p:extLst>
      <p:ext uri="{BB962C8B-B14F-4D97-AF65-F5344CB8AC3E}">
        <p14:creationId xmlns:p14="http://schemas.microsoft.com/office/powerpoint/2010/main" val="2545779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Zeros</a:t>
            </a:r>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65434357"/>
              </p:ext>
            </p:extLst>
          </p:nvPr>
        </p:nvGraphicFramePr>
        <p:xfrm>
          <a:off x="905701" y="2000738"/>
          <a:ext cx="9168330" cy="1849120"/>
        </p:xfrm>
        <a:graphic>
          <a:graphicData uri="http://schemas.openxmlformats.org/drawingml/2006/table">
            <a:tbl>
              <a:tblPr firstRow="1" bandRow="1">
                <a:tableStyleId>{5C22544A-7EE6-4342-B048-85BDC9FD1C3A}</a:tableStyleId>
              </a:tblPr>
              <a:tblGrid>
                <a:gridCol w="4584165">
                  <a:extLst>
                    <a:ext uri="{9D8B030D-6E8A-4147-A177-3AD203B41FA5}">
                      <a16:colId xmlns:a16="http://schemas.microsoft.com/office/drawing/2014/main" val="20000"/>
                    </a:ext>
                  </a:extLst>
                </a:gridCol>
                <a:gridCol w="4584165">
                  <a:extLst>
                    <a:ext uri="{9D8B030D-6E8A-4147-A177-3AD203B41FA5}">
                      <a16:colId xmlns:a16="http://schemas.microsoft.com/office/drawing/2014/main" val="20001"/>
                    </a:ext>
                  </a:extLst>
                </a:gridCol>
              </a:tblGrid>
              <a:tr h="261367">
                <a:tc>
                  <a:txBody>
                    <a:bodyPr/>
                    <a:lstStyle/>
                    <a:p>
                      <a:r>
                        <a:rPr lang="en-US" dirty="0"/>
                        <a:t>Train</a:t>
                      </a:r>
                    </a:p>
                  </a:txBody>
                  <a:tcPr/>
                </a:tc>
                <a:tc>
                  <a:txBody>
                    <a:bodyPr/>
                    <a:lstStyle/>
                    <a:p>
                      <a:r>
                        <a:rPr lang="en-US" dirty="0"/>
                        <a:t>Test</a:t>
                      </a:r>
                    </a:p>
                  </a:txBody>
                  <a:tcPr/>
                </a:tc>
                <a:extLst>
                  <a:ext uri="{0D108BD9-81ED-4DB2-BD59-A6C34878D82A}">
                    <a16:rowId xmlns:a16="http://schemas.microsoft.com/office/drawing/2014/main" val="10000"/>
                  </a:ext>
                </a:extLst>
              </a:tr>
              <a:tr h="370840">
                <a:tc>
                  <a:txBody>
                    <a:bodyPr/>
                    <a:lstStyle/>
                    <a:p>
                      <a:r>
                        <a:rPr lang="en-US" dirty="0"/>
                        <a:t>denied the allegations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memo</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reports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claims</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requests</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3172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418480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normAutofit/>
          </a:bodyPr>
          <a:lstStyle/>
          <a:p>
            <a:pPr eaLnBrk="1" hangingPunct="1"/>
            <a:r>
              <a:rPr lang="en-US" dirty="0">
                <a:latin typeface="Calibri" charset="0"/>
              </a:rPr>
              <a:t>We do everything in log space</a:t>
            </a:r>
          </a:p>
          <a:p>
            <a:pPr lvl="1" eaLnBrk="1" hangingPunct="1"/>
            <a:r>
              <a:rPr lang="en-US" dirty="0">
                <a:latin typeface="Calibri" charset="0"/>
              </a:rPr>
              <a:t>Avoid underflow</a:t>
            </a:r>
          </a:p>
          <a:p>
            <a:pPr lvl="1" eaLnBrk="1" hangingPunct="1"/>
            <a:r>
              <a:rPr lang="en-US" dirty="0">
                <a:latin typeface="Calibri" charset="0"/>
              </a:rPr>
              <a:t>(also adding is faster than multiplying)</a:t>
            </a:r>
          </a:p>
        </p:txBody>
      </p:sp>
      <p:graphicFrame>
        <p:nvGraphicFramePr>
          <p:cNvPr id="2" name="Object 1"/>
          <p:cNvGraphicFramePr>
            <a:graphicFrameLocks noChangeAspect="1"/>
          </p:cNvGraphicFramePr>
          <p:nvPr>
            <p:extLst>
              <p:ext uri="{D42A27DB-BD31-4B8C-83A1-F6EECF244321}">
                <p14:modId xmlns:p14="http://schemas.microsoft.com/office/powerpoint/2010/main" val="3819100950"/>
              </p:ext>
            </p:extLst>
          </p:nvPr>
        </p:nvGraphicFramePr>
        <p:xfrm>
          <a:off x="1031632" y="3602629"/>
          <a:ext cx="9816122" cy="646447"/>
        </p:xfrm>
        <a:graphic>
          <a:graphicData uri="http://schemas.openxmlformats.org/presentationml/2006/ole">
            <mc:AlternateContent xmlns:mc="http://schemas.openxmlformats.org/markup-compatibility/2006">
              <mc:Choice xmlns:v="urn:schemas-microsoft-com:vml" Requires="v">
                <p:oleObj spid="_x0000_s12301"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1031632" y="3602629"/>
                        <a:ext cx="9816122" cy="646447"/>
                      </a:xfrm>
                      <a:prstGeom prst="rect">
                        <a:avLst/>
                      </a:prstGeom>
                    </p:spPr>
                  </p:pic>
                </p:oleObj>
              </mc:Fallback>
            </mc:AlternateContent>
          </a:graphicData>
        </a:graphic>
      </p:graphicFrame>
    </p:spTree>
    <p:extLst>
      <p:ext uri="{BB962C8B-B14F-4D97-AF65-F5344CB8AC3E}">
        <p14:creationId xmlns:p14="http://schemas.microsoft.com/office/powerpoint/2010/main" val="690837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35497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399673" y="5933189"/>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24549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ED2C-597D-ED49-A5A5-19B52E2D7C39}"/>
              </a:ext>
            </a:extLst>
          </p:cNvPr>
          <p:cNvSpPr>
            <a:spLocks noGrp="1"/>
          </p:cNvSpPr>
          <p:nvPr>
            <p:ph type="title"/>
          </p:nvPr>
        </p:nvSpPr>
        <p:spPr/>
        <p:txBody>
          <a:bodyPr/>
          <a:lstStyle/>
          <a:p>
            <a:r>
              <a:rPr lang="en-US" dirty="0"/>
              <a:t>Axioms of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413937-318A-5C44-A658-2978CA59D721}"/>
                  </a:ext>
                </a:extLst>
              </p:cNvPr>
              <p:cNvSpPr>
                <a:spLocks noGrp="1"/>
              </p:cNvSpPr>
              <p:nvPr>
                <p:ph idx="1"/>
              </p:nvPr>
            </p:nvSpPr>
            <p:spPr/>
            <p:txBody>
              <a:bodyPr/>
              <a:lstStyle/>
              <a:p>
                <a:r>
                  <a:rPr lang="en-US" dirty="0"/>
                  <a:t>The probability of any possible world is between 0 and 1.</a:t>
                </a:r>
              </a:p>
              <a:p>
                <a:pPr algn="ct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≤1 </m:t>
                    </m:r>
                  </m:oMath>
                </a14:m>
                <a:r>
                  <a:rPr lang="en-US" dirty="0"/>
                  <a:t>for every w</a:t>
                </a:r>
              </a:p>
              <a:p>
                <a:endParaRPr lang="en-US" dirty="0"/>
              </a:p>
              <a:p>
                <a:r>
                  <a:rPr lang="en-US" dirty="0"/>
                  <a:t>The total probability of the set of all possible worlds is 1:</a:t>
                </a:r>
              </a:p>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m:rPr>
                              <m:sty m:val="p"/>
                              <m:brk m:alnAt="7"/>
                            </m:rPr>
                            <a:rPr lang="el-GR" b="0" i="1" smtClean="0">
                              <a:latin typeface="Cambria Math" panose="02040503050406030204" pitchFamily="18" charset="0"/>
                              <a:ea typeface="Cambria Math" panose="02040503050406030204" pitchFamily="18" charset="0"/>
                            </a:rPr>
                            <m:t>Ω</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r>
                        <a:rPr lang="en-US" b="0" i="1" smtClean="0">
                          <a:latin typeface="Cambria Math" panose="02040503050406030204" pitchFamily="18" charset="0"/>
                        </a:rPr>
                        <m:t>=1</m:t>
                      </m:r>
                    </m:oMath>
                  </m:oMathPara>
                </a14:m>
                <a:endParaRPr lang="en-US" dirty="0"/>
              </a:p>
            </p:txBody>
          </p:sp>
        </mc:Choice>
        <mc:Fallback>
          <p:sp>
            <p:nvSpPr>
              <p:cNvPr id="3" name="Content Placeholder 2">
                <a:extLst>
                  <a:ext uri="{FF2B5EF4-FFF2-40B4-BE49-F238E27FC236}">
                    <a16:creationId xmlns:a16="http://schemas.microsoft.com/office/drawing/2014/main" id="{03413937-318A-5C44-A658-2978CA59D721}"/>
                  </a:ext>
                </a:extLst>
              </p:cNvPr>
              <p:cNvSpPr>
                <a:spLocks noGrp="1" noRot="1" noChangeAspect="1" noMove="1" noResize="1" noEditPoints="1" noAdjustHandles="1" noChangeArrowheads="1" noChangeShapeType="1" noTextEdit="1"/>
              </p:cNvSpPr>
              <p:nvPr>
                <p:ph idx="1"/>
              </p:nvPr>
            </p:nvSpPr>
            <p:spPr>
              <a:blipFill>
                <a:blip r:embed="rId2"/>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44141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t>	Shorthand notation:</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OK </a:t>
            </a:r>
            <a:r>
              <a:rPr lang="en-US" sz="2400" i="1" dirty="0"/>
              <a:t>if</a:t>
            </a:r>
            <a:r>
              <a:rPr lang="en-US" sz="2400" dirty="0"/>
              <a:t> all domain entries are unique</a:t>
            </a:r>
          </a:p>
          <a:p>
            <a:endParaRPr lang="en-US" sz="2400" dirty="0"/>
          </a:p>
          <a:p>
            <a:endParaRPr lang="en-US" sz="2400" dirty="0"/>
          </a:p>
        </p:txBody>
      </p:sp>
      <p:sp>
        <p:nvSpPr>
          <p:cNvPr id="8194"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a:xfrm>
            <a:off x="204098" y="1304126"/>
            <a:ext cx="6882626" cy="4706149"/>
          </a:xfrm>
        </p:spPr>
        <p:txBody>
          <a:bodyPr>
            <a:normAutofit fontScale="92500" lnSpcReduction="10000"/>
          </a:bodyPr>
          <a:lstStyle/>
          <a:p>
            <a:r>
              <a:rPr lang="en-US" sz="2400" dirty="0"/>
              <a:t>Unobserved random variables have distributions</a:t>
            </a:r>
          </a:p>
          <a:p>
            <a:endParaRPr lang="en-US" sz="2400" dirty="0"/>
          </a:p>
          <a:p>
            <a:endParaRPr lang="en-US" sz="2400" dirty="0"/>
          </a:p>
          <a:p>
            <a:endParaRPr lang="en-US" sz="2400" dirty="0"/>
          </a:p>
          <a:p>
            <a:endParaRPr lang="en-US" sz="2400" dirty="0"/>
          </a:p>
          <a:p>
            <a:endParaRPr lang="en-US" sz="2400" dirty="0"/>
          </a:p>
          <a:p>
            <a:pPr lvl="3"/>
            <a:endParaRPr lang="en-US" sz="1200" dirty="0"/>
          </a:p>
          <a:p>
            <a:r>
              <a:rPr lang="en-US" sz="2400" dirty="0"/>
              <a:t>A distribution is a TABLE of probabilities of values</a:t>
            </a:r>
          </a:p>
          <a:p>
            <a:pPr lvl="8"/>
            <a:endParaRPr lang="en-US" sz="1200" dirty="0"/>
          </a:p>
          <a:p>
            <a:r>
              <a:rPr lang="en-US" sz="2400" dirty="0"/>
              <a:t>A probability (lower case value) is a single number</a:t>
            </a:r>
          </a:p>
          <a:p>
            <a:pPr lvl="2"/>
            <a:endParaRPr lang="en-US" sz="1600" dirty="0"/>
          </a:p>
          <a:p>
            <a:endParaRPr lang="en-US" sz="2400" dirty="0"/>
          </a:p>
          <a:p>
            <a:r>
              <a:rPr lang="en-US" sz="2400" dirty="0"/>
              <a:t>Must have:                                                 and</a:t>
            </a:r>
          </a:p>
        </p:txBody>
      </p:sp>
      <p:graphicFrame>
        <p:nvGraphicFramePr>
          <p:cNvPr id="5" name="Group 56"/>
          <p:cNvGraphicFramePr>
            <a:graphicFrameLocks noGrp="1"/>
          </p:cNvGraphicFramePr>
          <p:nvPr/>
        </p:nvGraphicFramePr>
        <p:xfrm>
          <a:off x="1360963" y="221614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nvGraphicFramePr>
        <p:xfrm>
          <a:off x="3410425" y="2216140"/>
          <a:ext cx="1922463" cy="1485900"/>
        </p:xfrm>
        <a:graphic>
          <a:graphicData uri="http://schemas.openxmlformats.org/drawingml/2006/table">
            <a:tbl>
              <a:tblPr/>
              <a:tblGrid>
                <a:gridCol w="1153478">
                  <a:extLst>
                    <a:ext uri="{9D8B030D-6E8A-4147-A177-3AD203B41FA5}">
                      <a16:colId xmlns:a16="http://schemas.microsoft.com/office/drawing/2014/main" val="20000"/>
                    </a:ext>
                  </a:extLst>
                </a:gridCol>
                <a:gridCol w="76898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7470456" y="5550845"/>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83046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Joint Distributions</a:t>
            </a:r>
          </a:p>
        </p:txBody>
      </p:sp>
      <p:sp>
        <p:nvSpPr>
          <p:cNvPr id="10243" name="Rectangle 3"/>
          <p:cNvSpPr>
            <a:spLocks noGrp="1" noChangeArrowheads="1"/>
          </p:cNvSpPr>
          <p:nvPr>
            <p:ph idx="1"/>
          </p:nvPr>
        </p:nvSpPr>
        <p:spPr>
          <a:xfrm>
            <a:off x="341314" y="1339380"/>
            <a:ext cx="7924642" cy="4953000"/>
          </a:xfrm>
        </p:spPr>
        <p:txBody>
          <a:bodyPr>
            <a:normAutofit fontScale="92500" lnSpcReduction="10000"/>
          </a:bodyPr>
          <a:lstStyle/>
          <a:p>
            <a:pPr eaLnBrk="1" hangingPunct="1">
              <a:lnSpc>
                <a:spcPct val="80000"/>
              </a:lnSpc>
            </a:pPr>
            <a:r>
              <a:rPr lang="en-US" sz="2400" dirty="0"/>
              <a:t>A </a:t>
            </a:r>
            <a:r>
              <a:rPr lang="en-US" sz="2400" i="1" dirty="0"/>
              <a:t>joint distribution</a:t>
            </a:r>
            <a:r>
              <a:rPr lang="en-US" sz="2400" dirty="0"/>
              <a:t> over a set of random variables:</a:t>
            </a:r>
          </a:p>
          <a:p>
            <a:pPr eaLnBrk="1" hangingPunct="1">
              <a:lnSpc>
                <a:spcPct val="80000"/>
              </a:lnSpc>
              <a:buFont typeface="Wingdings" pitchFamily="2" charset="2"/>
              <a:buNone/>
            </a:pPr>
            <a:r>
              <a:rPr lang="en-US" sz="2400" dirty="0"/>
              <a:t>specifies a real number for each assignment (or </a:t>
            </a:r>
            <a:r>
              <a:rPr lang="en-US" sz="2400" i="1" dirty="0"/>
              <a:t>outcome</a:t>
            </a:r>
            <a:r>
              <a:rPr lang="en-US" sz="2400" dirty="0"/>
              <a:t>): </a:t>
            </a:r>
          </a:p>
          <a:p>
            <a:pPr lvl="2" eaLnBrk="1" hangingPunct="1">
              <a:lnSpc>
                <a:spcPct val="80000"/>
              </a:lnSpc>
            </a:pPr>
            <a:endParaRPr lang="en-US" sz="1800" dirty="0"/>
          </a:p>
          <a:p>
            <a:pPr lvl="1" eaLnBrk="1" hangingPunct="1">
              <a:lnSpc>
                <a:spcPct val="80000"/>
              </a:lnSpc>
            </a:pPr>
            <a:endParaRPr lang="en-US" sz="18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5">
              <a:lnSpc>
                <a:spcPct val="80000"/>
              </a:lnSpc>
            </a:pPr>
            <a:endParaRPr lang="en-US" sz="1200" dirty="0"/>
          </a:p>
          <a:p>
            <a:pPr lvl="1" eaLnBrk="1" hangingPunct="1">
              <a:lnSpc>
                <a:spcPct val="80000"/>
              </a:lnSpc>
            </a:pPr>
            <a:r>
              <a:rPr lang="en-US" sz="2000" dirty="0"/>
              <a:t>Must obey:</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lvl="7">
              <a:lnSpc>
                <a:spcPct val="80000"/>
              </a:lnSpc>
            </a:pPr>
            <a:endParaRPr lang="en-US" sz="1200" dirty="0"/>
          </a:p>
          <a:p>
            <a:pPr eaLnBrk="1" hangingPunct="1">
              <a:lnSpc>
                <a:spcPct val="80000"/>
              </a:lnSpc>
            </a:pPr>
            <a:endParaRPr lang="en-US" sz="2400" dirty="0"/>
          </a:p>
          <a:p>
            <a:pPr>
              <a:lnSpc>
                <a:spcPct val="80000"/>
              </a:lnSpc>
            </a:pPr>
            <a:r>
              <a:rPr lang="en-US" sz="2400" dirty="0"/>
              <a:t>Size of distribution if n variables with domain sizes d?</a:t>
            </a:r>
          </a:p>
          <a:p>
            <a:pPr lvl="4">
              <a:lnSpc>
                <a:spcPct val="80000"/>
              </a:lnSpc>
            </a:pPr>
            <a:endParaRPr lang="en-US" sz="1200" dirty="0"/>
          </a:p>
          <a:p>
            <a:pPr lvl="1">
              <a:lnSpc>
                <a:spcPct val="80000"/>
              </a:lnSpc>
            </a:pPr>
            <a:r>
              <a:rPr lang="en-US" sz="2000" dirty="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22169" y="1305906"/>
            <a:ext cx="18034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10734" name="Group 46"/>
          <p:cNvGraphicFramePr>
            <a:graphicFrameLocks noGrp="1"/>
          </p:cNvGraphicFramePr>
          <p:nvPr/>
        </p:nvGraphicFramePr>
        <p:xfrm>
          <a:off x="8747249" y="3210126"/>
          <a:ext cx="2354953" cy="1981200"/>
        </p:xfrm>
        <a:graphic>
          <a:graphicData uri="http://schemas.openxmlformats.org/drawingml/2006/table">
            <a:tbl>
              <a:tblPr/>
              <a:tblGrid>
                <a:gridCol w="776664">
                  <a:extLst>
                    <a:ext uri="{9D8B030D-6E8A-4147-A177-3AD203B41FA5}">
                      <a16:colId xmlns:a16="http://schemas.microsoft.com/office/drawing/2014/main" val="20000"/>
                    </a:ext>
                  </a:extLst>
                </a:gridCol>
                <a:gridCol w="720541">
                  <a:extLst>
                    <a:ext uri="{9D8B030D-6E8A-4147-A177-3AD203B41FA5}">
                      <a16:colId xmlns:a16="http://schemas.microsoft.com/office/drawing/2014/main" val="20001"/>
                    </a:ext>
                  </a:extLst>
                </a:gridCol>
                <a:gridCol w="857748">
                  <a:extLst>
                    <a:ext uri="{9D8B030D-6E8A-4147-A177-3AD203B41FA5}">
                      <a16:colId xmlns:a16="http://schemas.microsoft.com/office/drawing/2014/main" val="20002"/>
                    </a:ext>
                  </a:extLst>
                </a:gridCol>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927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t>Probabilistic 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a:t>A probabilistic model is a joint distribution over a set of random variables</a:t>
            </a:r>
          </a:p>
          <a:p>
            <a:pPr lvl="1" eaLnBrk="1" hangingPunct="1">
              <a:lnSpc>
                <a:spcPct val="80000"/>
              </a:lnSpc>
            </a:pPr>
            <a:endParaRPr lang="en-US" sz="1800" dirty="0"/>
          </a:p>
          <a:p>
            <a:pPr eaLnBrk="1" hangingPunct="1">
              <a:lnSpc>
                <a:spcPct val="80000"/>
              </a:lnSpc>
            </a:pPr>
            <a:r>
              <a:rPr lang="en-US" sz="2000" dirty="0"/>
              <a:t>Probabilistic models:</a:t>
            </a:r>
          </a:p>
          <a:p>
            <a:pPr lvl="1" eaLnBrk="1" hangingPunct="1">
              <a:lnSpc>
                <a:spcPct val="80000"/>
              </a:lnSpc>
            </a:pPr>
            <a:r>
              <a:rPr lang="en-US" sz="1800" dirty="0"/>
              <a:t>(Random) variables with domains </a:t>
            </a:r>
          </a:p>
          <a:p>
            <a:pPr lvl="1" eaLnBrk="1" hangingPunct="1">
              <a:lnSpc>
                <a:spcPct val="80000"/>
              </a:lnSpc>
            </a:pPr>
            <a:r>
              <a:rPr lang="en-US" sz="1800" dirty="0"/>
              <a:t>Assignments are called </a:t>
            </a:r>
            <a:r>
              <a:rPr lang="en-US" sz="1800" i="1" dirty="0"/>
              <a:t>outcomes</a:t>
            </a:r>
          </a:p>
          <a:p>
            <a:pPr lvl="1" eaLnBrk="1" hangingPunct="1">
              <a:lnSpc>
                <a:spcPct val="80000"/>
              </a:lnSpc>
            </a:pPr>
            <a:r>
              <a:rPr lang="en-US" sz="1800" dirty="0"/>
              <a:t>Joint distributions: say whether assignments (outcomes) are likely</a:t>
            </a:r>
          </a:p>
          <a:p>
            <a:pPr lvl="1" eaLnBrk="1" hangingPunct="1">
              <a:lnSpc>
                <a:spcPct val="80000"/>
              </a:lnSpc>
            </a:pPr>
            <a:r>
              <a:rPr lang="en-US" sz="1800" i="1" dirty="0"/>
              <a:t>Normalized:</a:t>
            </a:r>
            <a:r>
              <a:rPr lang="en-US" sz="1800" dirty="0"/>
              <a:t> sum to 1.0</a:t>
            </a:r>
          </a:p>
          <a:p>
            <a:pPr lvl="1" eaLnBrk="1" hangingPunct="1">
              <a:lnSpc>
                <a:spcPct val="80000"/>
              </a:lnSpc>
            </a:pPr>
            <a:r>
              <a:rPr lang="en-US" sz="1800" dirty="0"/>
              <a:t>Ideally: only certain variables directly interact</a:t>
            </a:r>
          </a:p>
          <a:p>
            <a:pPr eaLnBrk="1" hangingPunct="1">
              <a:lnSpc>
                <a:spcPct val="80000"/>
              </a:lnSpc>
            </a:pPr>
            <a:endParaRPr lang="en-US" sz="2000" dirty="0"/>
          </a:p>
        </p:txBody>
      </p:sp>
      <p:graphicFrame>
        <p:nvGraphicFramePr>
          <p:cNvPr id="1009904" name="Group 240"/>
          <p:cNvGraphicFramePr>
            <a:graphicFrameLocks noGrp="1"/>
          </p:cNvGraphicFramePr>
          <p:nvPr/>
        </p:nvGraphicFramePr>
        <p:xfrm>
          <a:off x="5773738" y="1908175"/>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extLst>
      <p:ext uri="{BB962C8B-B14F-4D97-AF65-F5344CB8AC3E}">
        <p14:creationId xmlns:p14="http://schemas.microsoft.com/office/powerpoint/2010/main" val="3473543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Events</a:t>
            </a:r>
          </a:p>
        </p:txBody>
      </p:sp>
      <p:sp>
        <p:nvSpPr>
          <p:cNvPr id="11267" name="Rectangle 3"/>
          <p:cNvSpPr>
            <a:spLocks noGrp="1" noChangeArrowheads="1"/>
          </p:cNvSpPr>
          <p:nvPr>
            <p:ph idx="1"/>
          </p:nvPr>
        </p:nvSpPr>
        <p:spPr>
          <a:xfrm>
            <a:off x="457200" y="1428868"/>
            <a:ext cx="5937860" cy="5124332"/>
          </a:xfrm>
        </p:spPr>
        <p:txBody>
          <a:bodyPr>
            <a:noAutofit/>
          </a:bodyPr>
          <a:lstStyle/>
          <a:p>
            <a:pPr eaLnBrk="1" hangingPunct="1">
              <a:lnSpc>
                <a:spcPct val="80000"/>
              </a:lnSpc>
            </a:pPr>
            <a:r>
              <a:rPr lang="en-US" sz="2200" dirty="0"/>
              <a:t>An </a:t>
            </a:r>
            <a:r>
              <a:rPr lang="en-US" sz="2200" i="1" dirty="0"/>
              <a:t>event</a:t>
            </a:r>
            <a:r>
              <a:rPr lang="en-US" sz="2200" dirty="0"/>
              <a:t> is a set E of outcomes</a:t>
            </a:r>
          </a:p>
          <a:p>
            <a:pPr eaLnBrk="1" hangingPunct="1">
              <a:lnSpc>
                <a:spcPct val="80000"/>
              </a:lnSpc>
            </a:pPr>
            <a:endParaRPr lang="en-US" sz="2200" dirty="0"/>
          </a:p>
          <a:p>
            <a:pPr marL="3657417" lvl="8" indent="0">
              <a:lnSpc>
                <a:spcPct val="80000"/>
              </a:lnSpc>
              <a:buNone/>
            </a:pPr>
            <a:endParaRPr lang="en-US" sz="2200" dirty="0"/>
          </a:p>
          <a:p>
            <a:pPr eaLnBrk="1" hangingPunct="1">
              <a:lnSpc>
                <a:spcPct val="80000"/>
              </a:lnSpc>
            </a:pPr>
            <a:endParaRPr lang="en-US" sz="2200" dirty="0"/>
          </a:p>
          <a:p>
            <a:pPr eaLnBrk="1" hangingPunct="1">
              <a:lnSpc>
                <a:spcPct val="80000"/>
              </a:lnSpc>
            </a:pPr>
            <a:r>
              <a:rPr lang="en-US" sz="2200" dirty="0"/>
              <a:t>From a joint distribution, we can calculate the probability of any event</a:t>
            </a:r>
          </a:p>
          <a:p>
            <a:pPr lvl="1" eaLnBrk="1" hangingPunct="1">
              <a:lnSpc>
                <a:spcPct val="80000"/>
              </a:lnSpc>
            </a:pPr>
            <a:r>
              <a:rPr lang="en-US" sz="2200" dirty="0"/>
              <a:t>Probability that it’s hot AND sunny?</a:t>
            </a:r>
          </a:p>
          <a:p>
            <a:pPr marL="457200" lvl="1" indent="0" eaLnBrk="1" hangingPunct="1">
              <a:lnSpc>
                <a:spcPct val="80000"/>
              </a:lnSpc>
              <a:buNone/>
            </a:pPr>
            <a:endParaRPr lang="en-US" sz="2200" dirty="0"/>
          </a:p>
          <a:p>
            <a:pPr lvl="1" eaLnBrk="1" hangingPunct="1">
              <a:lnSpc>
                <a:spcPct val="80000"/>
              </a:lnSpc>
            </a:pPr>
            <a:r>
              <a:rPr lang="en-US" sz="2200" dirty="0"/>
              <a:t>Probability that it’s hot?</a:t>
            </a:r>
          </a:p>
          <a:p>
            <a:pPr lvl="1" eaLnBrk="1" hangingPunct="1">
              <a:lnSpc>
                <a:spcPct val="80000"/>
              </a:lnSpc>
            </a:pPr>
            <a:endParaRPr lang="en-US" sz="2200" dirty="0"/>
          </a:p>
          <a:p>
            <a:pPr lvl="1" eaLnBrk="1" hangingPunct="1">
              <a:lnSpc>
                <a:spcPct val="80000"/>
              </a:lnSpc>
            </a:pPr>
            <a:r>
              <a:rPr lang="en-US" sz="2200" dirty="0"/>
              <a:t>Probability that it’s hot OR sunny?</a:t>
            </a:r>
          </a:p>
          <a:p>
            <a:pPr marL="457176" lvl="1" indent="0" eaLnBrk="1" hangingPunct="1">
              <a:lnSpc>
                <a:spcPct val="80000"/>
              </a:lnSpc>
              <a:buNone/>
            </a:pPr>
            <a:endParaRPr lang="en-US" sz="2200" dirty="0"/>
          </a:p>
          <a:p>
            <a:pPr eaLnBrk="1" hangingPunct="1">
              <a:lnSpc>
                <a:spcPct val="80000"/>
              </a:lnSpc>
            </a:pPr>
            <a:r>
              <a:rPr lang="en-US" sz="2200" dirty="0"/>
              <a:t>Typically, the events we care about are </a:t>
            </a:r>
            <a:r>
              <a:rPr lang="en-US" sz="2200" i="1" dirty="0"/>
              <a:t>partial assignments</a:t>
            </a:r>
            <a:r>
              <a:rPr lang="en-US" sz="2200" dirty="0"/>
              <a:t>, like P(T=hot)</a:t>
            </a:r>
          </a:p>
          <a:p>
            <a:pPr eaLnBrk="1" hangingPunct="1">
              <a:lnSpc>
                <a:spcPct val="80000"/>
              </a:lnSpc>
            </a:pPr>
            <a:endParaRPr lang="en-US" sz="2200" dirty="0"/>
          </a:p>
          <a:p>
            <a:pPr eaLnBrk="1" hangingPunct="1">
              <a:lnSpc>
                <a:spcPct val="80000"/>
              </a:lnSpc>
              <a:buFont typeface="Wingdings" pitchFamily="2" charset="2"/>
              <a:buNone/>
            </a:pPr>
            <a:r>
              <a:rPr lang="en-US" sz="2200" dirty="0"/>
              <a:t> </a:t>
            </a:r>
          </a:p>
        </p:txBody>
      </p:sp>
      <p:graphicFrame>
        <p:nvGraphicFramePr>
          <p:cNvPr id="1036292" name="Group 4"/>
          <p:cNvGraphicFramePr>
            <a:graphicFrameLocks noGrp="1"/>
          </p:cNvGraphicFramePr>
          <p:nvPr/>
        </p:nvGraphicFramePr>
        <p:xfrm>
          <a:off x="8226236" y="3451800"/>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5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TotalTime>
  <Words>3419</Words>
  <Application>Microsoft Macintosh PowerPoint</Application>
  <PresentationFormat>Widescreen</PresentationFormat>
  <Paragraphs>637</Paragraphs>
  <Slides>44</Slides>
  <Notes>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4" baseType="lpstr">
      <vt:lpstr>Arial</vt:lpstr>
      <vt:lpstr>Calibri</vt:lpstr>
      <vt:lpstr>Cambria Math</vt:lpstr>
      <vt:lpstr>Courier</vt:lpstr>
      <vt:lpstr>Open Sans</vt:lpstr>
      <vt:lpstr>Open Sans SemiBold</vt:lpstr>
      <vt:lpstr>Tahoma</vt:lpstr>
      <vt:lpstr>Wingdings</vt:lpstr>
      <vt:lpstr>Office Theme</vt:lpstr>
      <vt:lpstr>Equation</vt:lpstr>
      <vt:lpstr>Probabilities and Language Models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Google N-Gram Release, August 2006</vt:lpstr>
      <vt:lpstr>Google N-Gram Release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 and Search Problems</dc:title>
  <dc:creator>Callison-Burch, Christopher</dc:creator>
  <cp:lastModifiedBy>Callison-Burch, Christopher</cp:lastModifiedBy>
  <cp:revision>13</cp:revision>
  <dcterms:created xsi:type="dcterms:W3CDTF">2020-10-29T12:45:45Z</dcterms:created>
  <dcterms:modified xsi:type="dcterms:W3CDTF">2020-10-29T14:04:49Z</dcterms:modified>
</cp:coreProperties>
</file>